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58" r:id="rId4"/>
    <p:sldId id="270" r:id="rId5"/>
    <p:sldId id="259" r:id="rId6"/>
    <p:sldId id="261" r:id="rId7"/>
    <p:sldId id="260" r:id="rId8"/>
    <p:sldId id="281" r:id="rId9"/>
    <p:sldId id="280" r:id="rId10"/>
    <p:sldId id="263" r:id="rId11"/>
    <p:sldId id="272" r:id="rId12"/>
    <p:sldId id="271" r:id="rId13"/>
    <p:sldId id="278" r:id="rId14"/>
    <p:sldId id="279" r:id="rId15"/>
    <p:sldId id="274" r:id="rId16"/>
    <p:sldId id="266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7FF"/>
    <a:srgbClr val="CC99FF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&#1056;&#1072;&#1073;&#1086;&#1095;&#1080;&#1081;%20&#1089;&#1090;&#1086;&#1083;\&#1041;&#1086;&#1083;&#1072;&#1096;&#1072;&#1082;%20&#1045;&#1040;&#1060;%20&#1080;%20&#1056;&#1058;&#1044;\&#1057;&#1090;&#1088;&#1091;&#1082;&#1090;&#1091;&#1088;&#1072;%20&#1052;&#1057;&#1055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84715282489838E-2"/>
          <c:y val="5.3498049885163254E-2"/>
          <c:w val="0.55352339557776675"/>
          <c:h val="0.85391118085933659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свод!$B$14</c:f>
              <c:strCache>
                <c:ptCount val="1"/>
                <c:pt idx="0">
                  <c:v>Услуги профессионалов и экспертов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свод!$C$14:$G$14</c:f>
              <c:numCache>
                <c:formatCode>General</c:formatCode>
                <c:ptCount val="5"/>
                <c:pt idx="0">
                  <c:v>768744</c:v>
                </c:pt>
                <c:pt idx="1">
                  <c:v>119322</c:v>
                </c:pt>
                <c:pt idx="2">
                  <c:v>483954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1"/>
          <c:tx>
            <c:strRef>
              <c:f>свод!$B$16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свод!$C$16:$G$16</c:f>
              <c:numCache>
                <c:formatCode>General</c:formatCode>
                <c:ptCount val="5"/>
                <c:pt idx="0">
                  <c:v>1432979</c:v>
                </c:pt>
                <c:pt idx="1">
                  <c:v>212125</c:v>
                </c:pt>
                <c:pt idx="2">
                  <c:v>457723</c:v>
                </c:pt>
                <c:pt idx="3">
                  <c:v>11</c:v>
                </c:pt>
                <c:pt idx="4">
                  <c:v>9.6</c:v>
                </c:pt>
              </c:numCache>
            </c:numRef>
          </c:val>
        </c:ser>
        <c:ser>
          <c:idx val="0"/>
          <c:order val="2"/>
          <c:tx>
            <c:strRef>
              <c:f>свод!$B$13</c:f>
              <c:strCache>
                <c:ptCount val="1"/>
                <c:pt idx="0">
                  <c:v>Торговля и потребительские услуги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свод!$C$13:$G$13</c:f>
              <c:numCache>
                <c:formatCode>General</c:formatCode>
                <c:ptCount val="5"/>
                <c:pt idx="0">
                  <c:v>1016472</c:v>
                </c:pt>
                <c:pt idx="1">
                  <c:v>287027</c:v>
                </c:pt>
                <c:pt idx="2">
                  <c:v>699211</c:v>
                </c:pt>
                <c:pt idx="3">
                  <c:v>42.8</c:v>
                </c:pt>
                <c:pt idx="4">
                  <c:v>42.4</c:v>
                </c:pt>
              </c:numCache>
            </c:numRef>
          </c:val>
        </c:ser>
        <c:ser>
          <c:idx val="2"/>
          <c:order val="3"/>
          <c:tx>
            <c:strRef>
              <c:f>свод!$B$15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свод!$C$15:$G$15</c:f>
              <c:numCache>
                <c:formatCode>General</c:formatCode>
                <c:ptCount val="5"/>
                <c:pt idx="0">
                  <c:v>760348</c:v>
                </c:pt>
                <c:pt idx="1">
                  <c:v>120205</c:v>
                </c:pt>
                <c:pt idx="2">
                  <c:v>384299</c:v>
                </c:pt>
                <c:pt idx="3">
                  <c:v>11.7</c:v>
                </c:pt>
                <c:pt idx="4">
                  <c:v>16.8</c:v>
                </c:pt>
              </c:numCache>
            </c:numRef>
          </c:val>
        </c:ser>
        <c:ser>
          <c:idx val="4"/>
          <c:order val="4"/>
          <c:tx>
            <c:strRef>
              <c:f>свод!$B$17</c:f>
              <c:strCache>
                <c:ptCount val="1"/>
                <c:pt idx="0">
                  <c:v>Здравоохранение и соц. услуги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1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свод!$C$17:$G$17</c:f>
              <c:numCache>
                <c:formatCode>General</c:formatCode>
                <c:ptCount val="5"/>
                <c:pt idx="0">
                  <c:v>616974</c:v>
                </c:pt>
                <c:pt idx="1">
                  <c:v>87449</c:v>
                </c:pt>
                <c:pt idx="2">
                  <c:v>52347</c:v>
                </c:pt>
                <c:pt idx="3">
                  <c:v>1.2</c:v>
                </c:pt>
                <c:pt idx="4">
                  <c:v>1.3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</c:extLst>
        </c:ser>
        <c:ser>
          <c:idx val="5"/>
          <c:order val="5"/>
          <c:tx>
            <c:strRef>
              <c:f>свод!$B$18</c:f>
              <c:strCache>
                <c:ptCount val="1"/>
                <c:pt idx="0">
                  <c:v>Гостиницы и рестораны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свод!$C$18:$G$18</c:f>
              <c:numCache>
                <c:formatCode>General</c:formatCode>
                <c:ptCount val="5"/>
                <c:pt idx="0">
                  <c:v>474852</c:v>
                </c:pt>
                <c:pt idx="1">
                  <c:v>74078</c:v>
                </c:pt>
                <c:pt idx="2">
                  <c:v>260392</c:v>
                </c:pt>
                <c:pt idx="3">
                  <c:v>2.5</c:v>
                </c:pt>
                <c:pt idx="4">
                  <c:v>1.4</c:v>
                </c:pt>
              </c:numCache>
            </c:numRef>
          </c:val>
        </c:ser>
        <c:ser>
          <c:idx val="7"/>
          <c:order val="6"/>
          <c:tx>
            <c:strRef>
              <c:f>свод!$B$19</c:f>
              <c:strCache>
                <c:ptCount val="1"/>
                <c:pt idx="0">
                  <c:v>Операции с недвижимостью</c:v>
                </c:pt>
              </c:strCache>
            </c:strRef>
          </c:tx>
          <c:spPr>
            <a:solidFill>
              <a:srgbClr val="808000"/>
            </a:solidFill>
            <a:ln w="12700">
              <a:solidFill>
                <a:srgbClr val="000000"/>
              </a:solidFill>
              <a:prstDash val="solid"/>
            </a:ln>
          </c:spPr>
          <c:invertIfNegative val="1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свод!$C$19:$G$19</c:f>
              <c:numCache>
                <c:formatCode>General</c:formatCode>
                <c:ptCount val="5"/>
                <c:pt idx="0">
                  <c:v>282396</c:v>
                </c:pt>
                <c:pt idx="1">
                  <c:v>39704</c:v>
                </c:pt>
                <c:pt idx="2">
                  <c:v>308599</c:v>
                </c:pt>
                <c:pt idx="3">
                  <c:v>18.2</c:v>
                </c:pt>
                <c:pt idx="4">
                  <c:v>14.7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</c:extLst>
        </c:ser>
        <c:ser>
          <c:idx val="8"/>
          <c:order val="7"/>
          <c:tx>
            <c:strRef>
              <c:f>свод!$B$20</c:f>
              <c:strCache>
                <c:ptCount val="1"/>
                <c:pt idx="0">
                  <c:v>Обрабатывающая промышленность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свод!$C$20:$G$20</c:f>
              <c:numCache>
                <c:formatCode>General</c:formatCode>
                <c:ptCount val="5"/>
                <c:pt idx="0">
                  <c:v>277572</c:v>
                </c:pt>
                <c:pt idx="1">
                  <c:v>57271</c:v>
                </c:pt>
                <c:pt idx="2">
                  <c:v>263501</c:v>
                </c:pt>
                <c:pt idx="3">
                  <c:v>9.4</c:v>
                </c:pt>
                <c:pt idx="4">
                  <c:v>8.6</c:v>
                </c:pt>
              </c:numCache>
            </c:numRef>
          </c:val>
        </c:ser>
        <c:ser>
          <c:idx val="12"/>
          <c:order val="8"/>
          <c:tx>
            <c:strRef>
              <c:f>свод!$B$21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свод!$C$12:$G$12</c:f>
              <c:strCache>
                <c:ptCount val="5"/>
                <c:pt idx="0">
                  <c:v>США</c:v>
                </c:pt>
                <c:pt idx="1">
                  <c:v>Канада</c:v>
                </c:pt>
                <c:pt idx="2">
                  <c:v>Германия 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свод!$C$21:$G$21</c:f>
              <c:numCache>
                <c:formatCode>General</c:formatCode>
                <c:ptCount val="5"/>
                <c:pt idx="0">
                  <c:v>121815</c:v>
                </c:pt>
                <c:pt idx="1">
                  <c:v>49538</c:v>
                </c:pt>
                <c:pt idx="2">
                  <c:v>60000</c:v>
                </c:pt>
                <c:pt idx="3">
                  <c:v>3.2</c:v>
                </c:pt>
                <c:pt idx="4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4212992"/>
        <c:axId val="139080832"/>
      </c:barChart>
      <c:catAx>
        <c:axId val="13421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3908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0808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2129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5609590362410564"/>
          <c:y val="4.663923182441701E-2"/>
          <c:w val="0.34226047752985356"/>
          <c:h val="0.8737997256515774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D9127-A57C-48C0-B26D-6D05CE02AC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06E05-A2D1-4334-8A4D-680585C3C45B}">
      <dgm:prSet phldrT="[Текст]"/>
      <dgm:spPr>
        <a:solidFill>
          <a:schemeClr val="accent4">
            <a:lumMod val="75000"/>
            <a:alpha val="12000"/>
          </a:schemeClr>
        </a:solidFill>
      </dgm:spPr>
      <dgm:t>
        <a:bodyPr/>
        <a:lstStyle/>
        <a:p>
          <a:r>
            <a:rPr lang="ru-RU" dirty="0" smtClean="0"/>
            <a:t>       </a:t>
          </a:r>
          <a:r>
            <a:rPr lang="ru-RU" dirty="0" smtClean="0">
              <a:solidFill>
                <a:schemeClr val="tx1"/>
              </a:solidFill>
            </a:rPr>
            <a:t>Формирование креативного класса в Казахстане – </a:t>
          </a:r>
          <a:r>
            <a:rPr lang="en-US" dirty="0" smtClean="0">
              <a:solidFill>
                <a:schemeClr val="tx1"/>
              </a:solidFill>
            </a:rPr>
            <a:t/>
          </a:r>
          <a:br>
            <a:rPr lang="en-US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        почему сейчас?</a:t>
          </a:r>
          <a:endParaRPr lang="ru-RU" dirty="0">
            <a:solidFill>
              <a:schemeClr val="tx1"/>
            </a:solidFill>
          </a:endParaRPr>
        </a:p>
      </dgm:t>
    </dgm:pt>
    <dgm:pt modelId="{706083CA-28C5-4770-AF53-4BCBE5FEBD4F}" type="parTrans" cxnId="{0937284D-0A5A-4E3A-995B-58FE171D2A38}">
      <dgm:prSet/>
      <dgm:spPr/>
      <dgm:t>
        <a:bodyPr/>
        <a:lstStyle/>
        <a:p>
          <a:endParaRPr lang="ru-RU"/>
        </a:p>
      </dgm:t>
    </dgm:pt>
    <dgm:pt modelId="{58474E97-C747-47E1-900C-330C70FBFF0D}" type="sibTrans" cxnId="{0937284D-0A5A-4E3A-995B-58FE171D2A38}">
      <dgm:prSet/>
      <dgm:spPr/>
      <dgm:t>
        <a:bodyPr/>
        <a:lstStyle/>
        <a:p>
          <a:endParaRPr lang="ru-RU"/>
        </a:p>
      </dgm:t>
    </dgm:pt>
    <dgm:pt modelId="{DCC8E03E-8AB6-41A8-863C-11F0BEB0588C}">
      <dgm:prSet phldrT="[Текст]"/>
      <dgm:spPr>
        <a:solidFill>
          <a:schemeClr val="accent4">
            <a:lumMod val="75000"/>
            <a:alpha val="12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      Какие новые и хорошо забытые старые средства можно предложить                                   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       Казахстану для развития творческой личности будущего? </a:t>
          </a:r>
          <a:endParaRPr lang="ru-RU" dirty="0">
            <a:solidFill>
              <a:schemeClr val="tx1"/>
            </a:solidFill>
          </a:endParaRPr>
        </a:p>
      </dgm:t>
    </dgm:pt>
    <dgm:pt modelId="{50CFC404-0DD7-4473-8219-2506A11B03C9}" type="parTrans" cxnId="{AED38925-5879-49EB-BE2C-3F4B89AC5188}">
      <dgm:prSet/>
      <dgm:spPr/>
      <dgm:t>
        <a:bodyPr/>
        <a:lstStyle/>
        <a:p>
          <a:endParaRPr lang="ru-RU"/>
        </a:p>
      </dgm:t>
    </dgm:pt>
    <dgm:pt modelId="{31D958A3-CF5B-4918-81B1-81D7A2BAD91B}" type="sibTrans" cxnId="{AED38925-5879-49EB-BE2C-3F4B89AC5188}">
      <dgm:prSet/>
      <dgm:spPr/>
      <dgm:t>
        <a:bodyPr/>
        <a:lstStyle/>
        <a:p>
          <a:endParaRPr lang="ru-RU"/>
        </a:p>
      </dgm:t>
    </dgm:pt>
    <dgm:pt modelId="{D84D18F6-CD8F-4005-BC68-D56A821228D4}">
      <dgm:prSet phldrT="[Текст]"/>
      <dgm:spPr>
        <a:solidFill>
          <a:schemeClr val="accent4">
            <a:lumMod val="75000"/>
            <a:alpha val="12000"/>
          </a:schemeClr>
        </a:solidFill>
      </dgm:spPr>
      <dgm:t>
        <a:bodyPr/>
        <a:lstStyle/>
        <a:p>
          <a:r>
            <a:rPr lang="ru-RU" dirty="0" smtClean="0"/>
            <a:t>      </a:t>
          </a:r>
          <a:r>
            <a:rPr lang="ru-RU" dirty="0" smtClean="0">
              <a:solidFill>
                <a:schemeClr val="tx1"/>
              </a:solidFill>
            </a:rPr>
            <a:t>Какие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грядущие социально-демографические процессы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      нас подталкивают к активизации развития креативного класса сегодня? </a:t>
          </a:r>
          <a:endParaRPr lang="ru-RU" dirty="0">
            <a:solidFill>
              <a:schemeClr val="tx1"/>
            </a:solidFill>
          </a:endParaRPr>
        </a:p>
      </dgm:t>
    </dgm:pt>
    <dgm:pt modelId="{64F0C574-7CCB-4356-B6CC-E7C7CD014297}" type="parTrans" cxnId="{3720A9EA-2873-4B3C-914A-159467711121}">
      <dgm:prSet/>
      <dgm:spPr/>
      <dgm:t>
        <a:bodyPr/>
        <a:lstStyle/>
        <a:p>
          <a:endParaRPr lang="ru-RU"/>
        </a:p>
      </dgm:t>
    </dgm:pt>
    <dgm:pt modelId="{2D3C2313-3F7E-48CB-AA53-C28AE48B3EF5}" type="sibTrans" cxnId="{3720A9EA-2873-4B3C-914A-159467711121}">
      <dgm:prSet/>
      <dgm:spPr/>
      <dgm:t>
        <a:bodyPr/>
        <a:lstStyle/>
        <a:p>
          <a:endParaRPr lang="ru-RU"/>
        </a:p>
      </dgm:t>
    </dgm:pt>
    <dgm:pt modelId="{A8CEF942-7C70-4B80-8B96-B1FAA5816D6A}" type="pres">
      <dgm:prSet presAssocID="{1A3D9127-A57C-48C0-B26D-6D05CE02AC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E443B4-C50B-47CE-91EF-42AAD61E4F31}" type="pres">
      <dgm:prSet presAssocID="{1A3D9127-A57C-48C0-B26D-6D05CE02AC94}" presName="Name1" presStyleCnt="0"/>
      <dgm:spPr/>
    </dgm:pt>
    <dgm:pt modelId="{B2E9118D-2957-4933-B48E-744FAA4DC439}" type="pres">
      <dgm:prSet presAssocID="{1A3D9127-A57C-48C0-B26D-6D05CE02AC94}" presName="cycle" presStyleCnt="0"/>
      <dgm:spPr/>
    </dgm:pt>
    <dgm:pt modelId="{2AA5EB71-A025-4974-B3AE-DE814C3DDFD0}" type="pres">
      <dgm:prSet presAssocID="{1A3D9127-A57C-48C0-B26D-6D05CE02AC94}" presName="srcNode" presStyleLbl="node1" presStyleIdx="0" presStyleCnt="3"/>
      <dgm:spPr/>
    </dgm:pt>
    <dgm:pt modelId="{6E461879-A019-4010-B78C-11900B439A1F}" type="pres">
      <dgm:prSet presAssocID="{1A3D9127-A57C-48C0-B26D-6D05CE02AC94}" presName="conn" presStyleLbl="parChTrans1D2" presStyleIdx="0" presStyleCnt="1"/>
      <dgm:spPr/>
      <dgm:t>
        <a:bodyPr/>
        <a:lstStyle/>
        <a:p>
          <a:endParaRPr lang="ru-RU"/>
        </a:p>
      </dgm:t>
    </dgm:pt>
    <dgm:pt modelId="{AD8BA3CA-D0B4-4CEE-891A-B34798915C61}" type="pres">
      <dgm:prSet presAssocID="{1A3D9127-A57C-48C0-B26D-6D05CE02AC94}" presName="extraNode" presStyleLbl="node1" presStyleIdx="0" presStyleCnt="3"/>
      <dgm:spPr/>
    </dgm:pt>
    <dgm:pt modelId="{2BD83458-A41F-4102-9284-77E5D556E809}" type="pres">
      <dgm:prSet presAssocID="{1A3D9127-A57C-48C0-B26D-6D05CE02AC94}" presName="dstNode" presStyleLbl="node1" presStyleIdx="0" presStyleCnt="3"/>
      <dgm:spPr/>
    </dgm:pt>
    <dgm:pt modelId="{F89BDF2B-B26F-4C0A-9464-5FC86F395F35}" type="pres">
      <dgm:prSet presAssocID="{9F806E05-A2D1-4334-8A4D-680585C3C45B}" presName="text_1" presStyleLbl="node1" presStyleIdx="0" presStyleCnt="3" custLinFactNeighborX="18099" custLinFactNeighborY="-3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9B2EA-B293-4AD1-AEFC-6B55FDFB4542}" type="pres">
      <dgm:prSet presAssocID="{9F806E05-A2D1-4334-8A4D-680585C3C45B}" presName="accent_1" presStyleCnt="0"/>
      <dgm:spPr/>
    </dgm:pt>
    <dgm:pt modelId="{8BA3B023-F335-42F2-8808-64833245FBDC}" type="pres">
      <dgm:prSet presAssocID="{9F806E05-A2D1-4334-8A4D-680585C3C45B}" presName="accentRepeatNode" presStyleLbl="solidFgAcc1" presStyleIdx="0" presStyleCnt="3" custScaleX="177432" custLinFactNeighborX="-75969" custLinFactNeighborY="-98"/>
      <dgm:spPr/>
    </dgm:pt>
    <dgm:pt modelId="{70FCE567-3ED7-4B5E-8E46-D6C59A9A2C0D}" type="pres">
      <dgm:prSet presAssocID="{DCC8E03E-8AB6-41A8-863C-11F0BEB0588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77128-5B3A-4B4B-BD5F-7B40B0CB98C9}" type="pres">
      <dgm:prSet presAssocID="{DCC8E03E-8AB6-41A8-863C-11F0BEB0588C}" presName="accent_2" presStyleCnt="0"/>
      <dgm:spPr/>
    </dgm:pt>
    <dgm:pt modelId="{81497B85-6F2E-49C0-8690-F9E688567453}" type="pres">
      <dgm:prSet presAssocID="{DCC8E03E-8AB6-41A8-863C-11F0BEB0588C}" presName="accentRepeatNode" presStyleLbl="solidFgAcc1" presStyleIdx="1" presStyleCnt="3" custScaleX="174804"/>
      <dgm:spPr/>
    </dgm:pt>
    <dgm:pt modelId="{595E2042-EC85-4D1F-998A-E76D3ADCC2BF}" type="pres">
      <dgm:prSet presAssocID="{D84D18F6-CD8F-4005-BC68-D56A821228D4}" presName="text_3" presStyleLbl="node1" presStyleIdx="2" presStyleCnt="3" custLinFactNeighborX="5830" custLinFactNeighborY="1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5624D-EC7E-418E-924D-EB55821CDCBC}" type="pres">
      <dgm:prSet presAssocID="{D84D18F6-CD8F-4005-BC68-D56A821228D4}" presName="accent_3" presStyleCnt="0"/>
      <dgm:spPr/>
    </dgm:pt>
    <dgm:pt modelId="{252F6827-7A1D-403F-8480-6705AD57B8E9}" type="pres">
      <dgm:prSet presAssocID="{D84D18F6-CD8F-4005-BC68-D56A821228D4}" presName="accentRepeatNode" presStyleLbl="solidFgAcc1" presStyleIdx="2" presStyleCnt="3" custScaleX="169277" custScaleY="104179"/>
      <dgm:spPr/>
    </dgm:pt>
  </dgm:ptLst>
  <dgm:cxnLst>
    <dgm:cxn modelId="{28C12391-AC9D-4733-B5E3-9063A8DE4777}" type="presOf" srcId="{58474E97-C747-47E1-900C-330C70FBFF0D}" destId="{6E461879-A019-4010-B78C-11900B439A1F}" srcOrd="0" destOrd="0" presId="urn:microsoft.com/office/officeart/2008/layout/VerticalCurvedList"/>
    <dgm:cxn modelId="{3720A9EA-2873-4B3C-914A-159467711121}" srcId="{1A3D9127-A57C-48C0-B26D-6D05CE02AC94}" destId="{D84D18F6-CD8F-4005-BC68-D56A821228D4}" srcOrd="2" destOrd="0" parTransId="{64F0C574-7CCB-4356-B6CC-E7C7CD014297}" sibTransId="{2D3C2313-3F7E-48CB-AA53-C28AE48B3EF5}"/>
    <dgm:cxn modelId="{DEC553B3-5DBC-4274-B65E-EAD320D2D3C1}" type="presOf" srcId="{D84D18F6-CD8F-4005-BC68-D56A821228D4}" destId="{595E2042-EC85-4D1F-998A-E76D3ADCC2BF}" srcOrd="0" destOrd="0" presId="urn:microsoft.com/office/officeart/2008/layout/VerticalCurvedList"/>
    <dgm:cxn modelId="{0937284D-0A5A-4E3A-995B-58FE171D2A38}" srcId="{1A3D9127-A57C-48C0-B26D-6D05CE02AC94}" destId="{9F806E05-A2D1-4334-8A4D-680585C3C45B}" srcOrd="0" destOrd="0" parTransId="{706083CA-28C5-4770-AF53-4BCBE5FEBD4F}" sibTransId="{58474E97-C747-47E1-900C-330C70FBFF0D}"/>
    <dgm:cxn modelId="{3DF7804A-DDE3-4142-8212-141160878D2A}" type="presOf" srcId="{9F806E05-A2D1-4334-8A4D-680585C3C45B}" destId="{F89BDF2B-B26F-4C0A-9464-5FC86F395F35}" srcOrd="0" destOrd="0" presId="urn:microsoft.com/office/officeart/2008/layout/VerticalCurvedList"/>
    <dgm:cxn modelId="{00927339-97F8-4859-AEB9-536CBB70914C}" type="presOf" srcId="{DCC8E03E-8AB6-41A8-863C-11F0BEB0588C}" destId="{70FCE567-3ED7-4B5E-8E46-D6C59A9A2C0D}" srcOrd="0" destOrd="0" presId="urn:microsoft.com/office/officeart/2008/layout/VerticalCurvedList"/>
    <dgm:cxn modelId="{AED38925-5879-49EB-BE2C-3F4B89AC5188}" srcId="{1A3D9127-A57C-48C0-B26D-6D05CE02AC94}" destId="{DCC8E03E-8AB6-41A8-863C-11F0BEB0588C}" srcOrd="1" destOrd="0" parTransId="{50CFC404-0DD7-4473-8219-2506A11B03C9}" sibTransId="{31D958A3-CF5B-4918-81B1-81D7A2BAD91B}"/>
    <dgm:cxn modelId="{573E1D42-C9DF-4960-817A-FBA6A69DDB62}" type="presOf" srcId="{1A3D9127-A57C-48C0-B26D-6D05CE02AC94}" destId="{A8CEF942-7C70-4B80-8B96-B1FAA5816D6A}" srcOrd="0" destOrd="0" presId="urn:microsoft.com/office/officeart/2008/layout/VerticalCurvedList"/>
    <dgm:cxn modelId="{F19C02D2-EA1D-4657-8508-F58BDA8B942C}" type="presParOf" srcId="{A8CEF942-7C70-4B80-8B96-B1FAA5816D6A}" destId="{E9E443B4-C50B-47CE-91EF-42AAD61E4F31}" srcOrd="0" destOrd="0" presId="urn:microsoft.com/office/officeart/2008/layout/VerticalCurvedList"/>
    <dgm:cxn modelId="{D8BC011B-1B1B-4021-A452-5A07DF9FA471}" type="presParOf" srcId="{E9E443B4-C50B-47CE-91EF-42AAD61E4F31}" destId="{B2E9118D-2957-4933-B48E-744FAA4DC439}" srcOrd="0" destOrd="0" presId="urn:microsoft.com/office/officeart/2008/layout/VerticalCurvedList"/>
    <dgm:cxn modelId="{6AFF45DD-7B53-4A4E-8CA1-A0633A71C132}" type="presParOf" srcId="{B2E9118D-2957-4933-B48E-744FAA4DC439}" destId="{2AA5EB71-A025-4974-B3AE-DE814C3DDFD0}" srcOrd="0" destOrd="0" presId="urn:microsoft.com/office/officeart/2008/layout/VerticalCurvedList"/>
    <dgm:cxn modelId="{D9C47375-2A85-470A-B152-6ADFBFD634B5}" type="presParOf" srcId="{B2E9118D-2957-4933-B48E-744FAA4DC439}" destId="{6E461879-A019-4010-B78C-11900B439A1F}" srcOrd="1" destOrd="0" presId="urn:microsoft.com/office/officeart/2008/layout/VerticalCurvedList"/>
    <dgm:cxn modelId="{459F168B-3105-4856-A214-83AFC2DECF58}" type="presParOf" srcId="{B2E9118D-2957-4933-B48E-744FAA4DC439}" destId="{AD8BA3CA-D0B4-4CEE-891A-B34798915C61}" srcOrd="2" destOrd="0" presId="urn:microsoft.com/office/officeart/2008/layout/VerticalCurvedList"/>
    <dgm:cxn modelId="{EA2284A8-C56B-42C1-9908-3757A189CD30}" type="presParOf" srcId="{B2E9118D-2957-4933-B48E-744FAA4DC439}" destId="{2BD83458-A41F-4102-9284-77E5D556E809}" srcOrd="3" destOrd="0" presId="urn:microsoft.com/office/officeart/2008/layout/VerticalCurvedList"/>
    <dgm:cxn modelId="{FCEEEBA1-FFAB-4FF5-9145-4BAEF5CA9396}" type="presParOf" srcId="{E9E443B4-C50B-47CE-91EF-42AAD61E4F31}" destId="{F89BDF2B-B26F-4C0A-9464-5FC86F395F35}" srcOrd="1" destOrd="0" presId="urn:microsoft.com/office/officeart/2008/layout/VerticalCurvedList"/>
    <dgm:cxn modelId="{33A27C0D-A9F5-425E-8C20-1577AC15736F}" type="presParOf" srcId="{E9E443B4-C50B-47CE-91EF-42AAD61E4F31}" destId="{A6B9B2EA-B293-4AD1-AEFC-6B55FDFB4542}" srcOrd="2" destOrd="0" presId="urn:microsoft.com/office/officeart/2008/layout/VerticalCurvedList"/>
    <dgm:cxn modelId="{2C48DB17-4EEC-45E9-8B40-14B06A1E1A0F}" type="presParOf" srcId="{A6B9B2EA-B293-4AD1-AEFC-6B55FDFB4542}" destId="{8BA3B023-F335-42F2-8808-64833245FBDC}" srcOrd="0" destOrd="0" presId="urn:microsoft.com/office/officeart/2008/layout/VerticalCurvedList"/>
    <dgm:cxn modelId="{E1363604-CBF7-471F-8297-FB71260ED348}" type="presParOf" srcId="{E9E443B4-C50B-47CE-91EF-42AAD61E4F31}" destId="{70FCE567-3ED7-4B5E-8E46-D6C59A9A2C0D}" srcOrd="3" destOrd="0" presId="urn:microsoft.com/office/officeart/2008/layout/VerticalCurvedList"/>
    <dgm:cxn modelId="{85B1191C-6951-4DAD-B6B0-004851DFC377}" type="presParOf" srcId="{E9E443B4-C50B-47CE-91EF-42AAD61E4F31}" destId="{0B777128-5B3A-4B4B-BD5F-7B40B0CB98C9}" srcOrd="4" destOrd="0" presId="urn:microsoft.com/office/officeart/2008/layout/VerticalCurvedList"/>
    <dgm:cxn modelId="{E39C6713-BE69-422E-BB50-C24208E349CB}" type="presParOf" srcId="{0B777128-5B3A-4B4B-BD5F-7B40B0CB98C9}" destId="{81497B85-6F2E-49C0-8690-F9E688567453}" srcOrd="0" destOrd="0" presId="urn:microsoft.com/office/officeart/2008/layout/VerticalCurvedList"/>
    <dgm:cxn modelId="{0FB4426D-EE0E-466F-89C5-BC8B75D58FCA}" type="presParOf" srcId="{E9E443B4-C50B-47CE-91EF-42AAD61E4F31}" destId="{595E2042-EC85-4D1F-998A-E76D3ADCC2BF}" srcOrd="5" destOrd="0" presId="urn:microsoft.com/office/officeart/2008/layout/VerticalCurvedList"/>
    <dgm:cxn modelId="{B0CC6BB2-4270-4871-A5C2-1F2FBD4D5C03}" type="presParOf" srcId="{E9E443B4-C50B-47CE-91EF-42AAD61E4F31}" destId="{F4A5624D-EC7E-418E-924D-EB55821CDCBC}" srcOrd="6" destOrd="0" presId="urn:microsoft.com/office/officeart/2008/layout/VerticalCurvedList"/>
    <dgm:cxn modelId="{5E604926-3BA9-4B95-AA5C-173EDB408152}" type="presParOf" srcId="{F4A5624D-EC7E-418E-924D-EB55821CDCBC}" destId="{252F6827-7A1D-403F-8480-6705AD57B8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69174-2E8E-40AC-96C2-C26F5DEE6DA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4874C-A2A1-4655-B07F-1DC0F3A3D2C3}">
      <dgm:prSet phldrT="[Текст]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r>
            <a:rPr lang="ru-RU" dirty="0" smtClean="0"/>
            <a:t>???</a:t>
          </a:r>
          <a:endParaRPr lang="ru-RU" dirty="0"/>
        </a:p>
      </dgm:t>
    </dgm:pt>
    <dgm:pt modelId="{5EED2D8C-02D0-435B-9436-B7A1F357E0C1}" type="parTrans" cxnId="{92CA57A5-29CD-4BE6-B96C-80A3E5797A9A}">
      <dgm:prSet/>
      <dgm:spPr/>
      <dgm:t>
        <a:bodyPr/>
        <a:lstStyle/>
        <a:p>
          <a:endParaRPr lang="ru-RU"/>
        </a:p>
      </dgm:t>
    </dgm:pt>
    <dgm:pt modelId="{1864F70A-D415-497F-8C20-B7E5471D708C}" type="sibTrans" cxnId="{92CA57A5-29CD-4BE6-B96C-80A3E5797A9A}">
      <dgm:prSet/>
      <dgm:spPr/>
      <dgm:t>
        <a:bodyPr/>
        <a:lstStyle/>
        <a:p>
          <a:endParaRPr lang="ru-RU"/>
        </a:p>
      </dgm:t>
    </dgm:pt>
    <dgm:pt modelId="{E5DB749E-2E96-4477-AF14-43894C88790F}">
      <dgm:prSet phldrT="[Текст]"/>
      <dgm:spPr>
        <a:solidFill>
          <a:schemeClr val="tx1">
            <a:lumMod val="85000"/>
            <a:lumOff val="15000"/>
            <a:alpha val="5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bg1"/>
              </a:solidFill>
            </a:rPr>
            <a:t>21 век</a:t>
          </a:r>
          <a:endParaRPr lang="ru-RU" baseline="0" dirty="0">
            <a:solidFill>
              <a:schemeClr val="bg1"/>
            </a:solidFill>
          </a:endParaRPr>
        </a:p>
      </dgm:t>
    </dgm:pt>
    <dgm:pt modelId="{BC36E85A-6D5C-4ED9-8C3A-E845EE946C3C}" type="parTrans" cxnId="{34C69114-EF1D-4D6A-9ED8-622BDB0505C5}">
      <dgm:prSet/>
      <dgm:spPr/>
      <dgm:t>
        <a:bodyPr/>
        <a:lstStyle/>
        <a:p>
          <a:endParaRPr lang="ru-RU"/>
        </a:p>
      </dgm:t>
    </dgm:pt>
    <dgm:pt modelId="{878CA475-2E67-44C6-8118-E3C568BB029B}" type="sibTrans" cxnId="{34C69114-EF1D-4D6A-9ED8-622BDB0505C5}">
      <dgm:prSet/>
      <dgm:spPr/>
      <dgm:t>
        <a:bodyPr/>
        <a:lstStyle/>
        <a:p>
          <a:endParaRPr lang="ru-RU"/>
        </a:p>
      </dgm:t>
    </dgm:pt>
    <dgm:pt modelId="{F154C17F-1C75-420B-86B6-F8D05C9F1AEA}">
      <dgm:prSet phldrT="[Текст]"/>
      <dgm:spPr>
        <a:solidFill>
          <a:schemeClr val="tx1">
            <a:lumMod val="75000"/>
            <a:lumOff val="25000"/>
            <a:alpha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Казахстан</a:t>
          </a:r>
          <a:endParaRPr lang="ru-RU" dirty="0">
            <a:solidFill>
              <a:schemeClr val="bg1"/>
            </a:solidFill>
          </a:endParaRPr>
        </a:p>
      </dgm:t>
    </dgm:pt>
    <dgm:pt modelId="{180BB899-1CCF-4293-8D28-FA4D57CE5EA4}" type="parTrans" cxnId="{C8C250E4-515A-4A77-8FCD-F26EF4117397}">
      <dgm:prSet/>
      <dgm:spPr/>
      <dgm:t>
        <a:bodyPr/>
        <a:lstStyle/>
        <a:p>
          <a:endParaRPr lang="ru-RU"/>
        </a:p>
      </dgm:t>
    </dgm:pt>
    <dgm:pt modelId="{10B1D585-D670-4C17-8308-EB3BC1E06657}" type="sibTrans" cxnId="{C8C250E4-515A-4A77-8FCD-F26EF4117397}">
      <dgm:prSet/>
      <dgm:spPr/>
      <dgm:t>
        <a:bodyPr/>
        <a:lstStyle/>
        <a:p>
          <a:endParaRPr lang="ru-RU"/>
        </a:p>
      </dgm:t>
    </dgm:pt>
    <dgm:pt modelId="{AE9B6E3F-D76B-46E9-94DA-C98F82A39342}">
      <dgm:prSet phldrT="[Текст]"/>
      <dgm:spPr>
        <a:solidFill>
          <a:schemeClr val="tx1">
            <a:lumMod val="85000"/>
            <a:lumOff val="15000"/>
            <a:alpha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Класс</a:t>
          </a:r>
          <a:endParaRPr lang="ru-RU" dirty="0">
            <a:solidFill>
              <a:schemeClr val="bg1"/>
            </a:solidFill>
          </a:endParaRPr>
        </a:p>
      </dgm:t>
    </dgm:pt>
    <dgm:pt modelId="{D566131F-501D-4EFC-8AC1-E70555F3360D}" type="parTrans" cxnId="{F1283CB6-279F-4138-82BF-BF9C0C76F9F3}">
      <dgm:prSet/>
      <dgm:spPr/>
      <dgm:t>
        <a:bodyPr/>
        <a:lstStyle/>
        <a:p>
          <a:endParaRPr lang="ru-RU"/>
        </a:p>
      </dgm:t>
    </dgm:pt>
    <dgm:pt modelId="{3D0F95B9-E182-4459-85FA-A2D2F1937D8A}" type="sibTrans" cxnId="{F1283CB6-279F-4138-82BF-BF9C0C76F9F3}">
      <dgm:prSet/>
      <dgm:spPr/>
      <dgm:t>
        <a:bodyPr/>
        <a:lstStyle/>
        <a:p>
          <a:endParaRPr lang="ru-RU"/>
        </a:p>
      </dgm:t>
    </dgm:pt>
    <dgm:pt modelId="{E3396113-F758-4AF5-8886-5E48297A3E1D}">
      <dgm:prSet phldrT="[Текст]"/>
      <dgm:spPr>
        <a:solidFill>
          <a:schemeClr val="tx1">
            <a:lumMod val="85000"/>
            <a:lumOff val="15000"/>
            <a:alpha val="50000"/>
          </a:schemeClr>
        </a:solidFill>
      </dgm:spPr>
      <dgm:t>
        <a:bodyPr/>
        <a:lstStyle/>
        <a:p>
          <a:pPr algn="r"/>
          <a:r>
            <a:rPr lang="ru-RU" baseline="0" dirty="0" smtClean="0">
              <a:solidFill>
                <a:schemeClr val="bg1"/>
              </a:solidFill>
            </a:rPr>
            <a:t>Креативный</a:t>
          </a:r>
          <a:endParaRPr lang="ru-RU" baseline="0" dirty="0">
            <a:solidFill>
              <a:schemeClr val="bg1"/>
            </a:solidFill>
          </a:endParaRPr>
        </a:p>
      </dgm:t>
    </dgm:pt>
    <dgm:pt modelId="{4E96BB72-5266-4F30-88F9-78AADFDA8AAD}" type="parTrans" cxnId="{16FDCDF7-E1FE-465B-92A6-873DB1B1604D}">
      <dgm:prSet/>
      <dgm:spPr/>
      <dgm:t>
        <a:bodyPr/>
        <a:lstStyle/>
        <a:p>
          <a:endParaRPr lang="ru-RU"/>
        </a:p>
      </dgm:t>
    </dgm:pt>
    <dgm:pt modelId="{D339C883-BBAF-468E-ABD5-3361535C15E8}" type="sibTrans" cxnId="{16FDCDF7-E1FE-465B-92A6-873DB1B1604D}">
      <dgm:prSet/>
      <dgm:spPr/>
      <dgm:t>
        <a:bodyPr/>
        <a:lstStyle/>
        <a:p>
          <a:endParaRPr lang="ru-RU"/>
        </a:p>
      </dgm:t>
    </dgm:pt>
    <dgm:pt modelId="{C0899A4F-4263-4A1E-8373-8AE05E8618B6}" type="pres">
      <dgm:prSet presAssocID="{6CC69174-2E8E-40AC-96C2-C26F5DEE6D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2A222-2F8B-4F19-80C6-D009F8E4A756}" type="pres">
      <dgm:prSet presAssocID="{6CC69174-2E8E-40AC-96C2-C26F5DEE6DA0}" presName="radial" presStyleCnt="0">
        <dgm:presLayoutVars>
          <dgm:animLvl val="ctr"/>
        </dgm:presLayoutVars>
      </dgm:prSet>
      <dgm:spPr/>
    </dgm:pt>
    <dgm:pt modelId="{53A3B3EF-2015-4E27-9B40-B72E2F08485E}" type="pres">
      <dgm:prSet presAssocID="{EC44874C-A2A1-4655-B07F-1DC0F3A3D2C3}" presName="centerShape" presStyleLbl="vennNode1" presStyleIdx="0" presStyleCnt="5" custScaleY="49222"/>
      <dgm:spPr/>
      <dgm:t>
        <a:bodyPr/>
        <a:lstStyle/>
        <a:p>
          <a:endParaRPr lang="ru-RU"/>
        </a:p>
      </dgm:t>
    </dgm:pt>
    <dgm:pt modelId="{B19B6D7E-EB2B-4EE7-8A20-4144E351768C}" type="pres">
      <dgm:prSet presAssocID="{E5DB749E-2E96-4477-AF14-43894C88790F}" presName="node" presStyleLbl="vennNode1" presStyleIdx="1" presStyleCnt="5" custScaleX="177154" custRadScaleRad="65927" custRadScaleInc="-1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75BA-CA39-41E6-8E07-8178E9AF1BB9}" type="pres">
      <dgm:prSet presAssocID="{F154C17F-1C75-420B-86B6-F8D05C9F1AEA}" presName="node" presStyleLbl="vennNode1" presStyleIdx="2" presStyleCnt="5" custScaleX="198982" custRadScaleRad="135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51A50-11D2-40A0-866A-04D5A698D83E}" type="pres">
      <dgm:prSet presAssocID="{AE9B6E3F-D76B-46E9-94DA-C98F82A39342}" presName="node" presStyleLbl="vennNode1" presStyleIdx="3" presStyleCnt="5" custScaleX="181102" custRadScaleRad="63579" custRadScaleInc="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02DD9-B0FE-4FDA-8F4E-254ACDF68223}" type="pres">
      <dgm:prSet presAssocID="{E3396113-F758-4AF5-8886-5E48297A3E1D}" presName="node" presStyleLbl="vennNode1" presStyleIdx="4" presStyleCnt="5" custScaleX="206325" custRadScaleRad="136794" custRadScaleInc="-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375DB-F676-4D32-A235-7338DD15A64D}" type="presOf" srcId="{F154C17F-1C75-420B-86B6-F8D05C9F1AEA}" destId="{866B75BA-CA39-41E6-8E07-8178E9AF1BB9}" srcOrd="0" destOrd="0" presId="urn:microsoft.com/office/officeart/2005/8/layout/radial3"/>
    <dgm:cxn modelId="{3DBBD5FE-4717-4395-BBD5-7F2260222B1F}" type="presOf" srcId="{E5DB749E-2E96-4477-AF14-43894C88790F}" destId="{B19B6D7E-EB2B-4EE7-8A20-4144E351768C}" srcOrd="0" destOrd="0" presId="urn:microsoft.com/office/officeart/2005/8/layout/radial3"/>
    <dgm:cxn modelId="{7199F6E8-6142-4B71-96E2-DF8150B93D60}" type="presOf" srcId="{E3396113-F758-4AF5-8886-5E48297A3E1D}" destId="{BDE02DD9-B0FE-4FDA-8F4E-254ACDF68223}" srcOrd="0" destOrd="0" presId="urn:microsoft.com/office/officeart/2005/8/layout/radial3"/>
    <dgm:cxn modelId="{F1283CB6-279F-4138-82BF-BF9C0C76F9F3}" srcId="{EC44874C-A2A1-4655-B07F-1DC0F3A3D2C3}" destId="{AE9B6E3F-D76B-46E9-94DA-C98F82A39342}" srcOrd="2" destOrd="0" parTransId="{D566131F-501D-4EFC-8AC1-E70555F3360D}" sibTransId="{3D0F95B9-E182-4459-85FA-A2D2F1937D8A}"/>
    <dgm:cxn modelId="{C8C250E4-515A-4A77-8FCD-F26EF4117397}" srcId="{EC44874C-A2A1-4655-B07F-1DC0F3A3D2C3}" destId="{F154C17F-1C75-420B-86B6-F8D05C9F1AEA}" srcOrd="1" destOrd="0" parTransId="{180BB899-1CCF-4293-8D28-FA4D57CE5EA4}" sibTransId="{10B1D585-D670-4C17-8308-EB3BC1E06657}"/>
    <dgm:cxn modelId="{92CA57A5-29CD-4BE6-B96C-80A3E5797A9A}" srcId="{6CC69174-2E8E-40AC-96C2-C26F5DEE6DA0}" destId="{EC44874C-A2A1-4655-B07F-1DC0F3A3D2C3}" srcOrd="0" destOrd="0" parTransId="{5EED2D8C-02D0-435B-9436-B7A1F357E0C1}" sibTransId="{1864F70A-D415-497F-8C20-B7E5471D708C}"/>
    <dgm:cxn modelId="{B6C8936D-98FB-45E0-85A8-9D747FBEA8A4}" type="presOf" srcId="{AE9B6E3F-D76B-46E9-94DA-C98F82A39342}" destId="{1C151A50-11D2-40A0-866A-04D5A698D83E}" srcOrd="0" destOrd="0" presId="urn:microsoft.com/office/officeart/2005/8/layout/radial3"/>
    <dgm:cxn modelId="{34C69114-EF1D-4D6A-9ED8-622BDB0505C5}" srcId="{EC44874C-A2A1-4655-B07F-1DC0F3A3D2C3}" destId="{E5DB749E-2E96-4477-AF14-43894C88790F}" srcOrd="0" destOrd="0" parTransId="{BC36E85A-6D5C-4ED9-8C3A-E845EE946C3C}" sibTransId="{878CA475-2E67-44C6-8118-E3C568BB029B}"/>
    <dgm:cxn modelId="{16FDCDF7-E1FE-465B-92A6-873DB1B1604D}" srcId="{EC44874C-A2A1-4655-B07F-1DC0F3A3D2C3}" destId="{E3396113-F758-4AF5-8886-5E48297A3E1D}" srcOrd="3" destOrd="0" parTransId="{4E96BB72-5266-4F30-88F9-78AADFDA8AAD}" sibTransId="{D339C883-BBAF-468E-ABD5-3361535C15E8}"/>
    <dgm:cxn modelId="{57508B27-12D2-410C-8E3E-2DF638ED5FC6}" type="presOf" srcId="{EC44874C-A2A1-4655-B07F-1DC0F3A3D2C3}" destId="{53A3B3EF-2015-4E27-9B40-B72E2F08485E}" srcOrd="0" destOrd="0" presId="urn:microsoft.com/office/officeart/2005/8/layout/radial3"/>
    <dgm:cxn modelId="{24B3E79F-C49E-41E3-A31C-C0FDBFEE6AE8}" type="presOf" srcId="{6CC69174-2E8E-40AC-96C2-C26F5DEE6DA0}" destId="{C0899A4F-4263-4A1E-8373-8AE05E8618B6}" srcOrd="0" destOrd="0" presId="urn:microsoft.com/office/officeart/2005/8/layout/radial3"/>
    <dgm:cxn modelId="{18106707-B4CA-4B15-B444-8CC21F7499B1}" type="presParOf" srcId="{C0899A4F-4263-4A1E-8373-8AE05E8618B6}" destId="{2D42A222-2F8B-4F19-80C6-D009F8E4A756}" srcOrd="0" destOrd="0" presId="urn:microsoft.com/office/officeart/2005/8/layout/radial3"/>
    <dgm:cxn modelId="{3A44CF7F-546A-4FBC-A149-55D50DF76AB3}" type="presParOf" srcId="{2D42A222-2F8B-4F19-80C6-D009F8E4A756}" destId="{53A3B3EF-2015-4E27-9B40-B72E2F08485E}" srcOrd="0" destOrd="0" presId="urn:microsoft.com/office/officeart/2005/8/layout/radial3"/>
    <dgm:cxn modelId="{94FFCB7B-E6F5-4FF2-A189-2A3A168845D3}" type="presParOf" srcId="{2D42A222-2F8B-4F19-80C6-D009F8E4A756}" destId="{B19B6D7E-EB2B-4EE7-8A20-4144E351768C}" srcOrd="1" destOrd="0" presId="urn:microsoft.com/office/officeart/2005/8/layout/radial3"/>
    <dgm:cxn modelId="{0D069049-F139-4F29-9A81-343B934842FE}" type="presParOf" srcId="{2D42A222-2F8B-4F19-80C6-D009F8E4A756}" destId="{866B75BA-CA39-41E6-8E07-8178E9AF1BB9}" srcOrd="2" destOrd="0" presId="urn:microsoft.com/office/officeart/2005/8/layout/radial3"/>
    <dgm:cxn modelId="{E8170D19-F2C1-49BD-8309-48560AA5FF70}" type="presParOf" srcId="{2D42A222-2F8B-4F19-80C6-D009F8E4A756}" destId="{1C151A50-11D2-40A0-866A-04D5A698D83E}" srcOrd="3" destOrd="0" presId="urn:microsoft.com/office/officeart/2005/8/layout/radial3"/>
    <dgm:cxn modelId="{9C155BF1-FD58-4139-BEC8-10DFA5E1EAC8}" type="presParOf" srcId="{2D42A222-2F8B-4F19-80C6-D009F8E4A756}" destId="{BDE02DD9-B0FE-4FDA-8F4E-254ACDF6822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CC963-EDEC-4239-962D-2EAB8AE4FD2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3152AB6-A4CD-4763-AA47-8CB318FDD81F}">
      <dgm:prSet phldrT="[Текст]" custT="1"/>
      <dgm:spPr/>
      <dgm:t>
        <a:bodyPr/>
        <a:lstStyle/>
        <a:p>
          <a:r>
            <a:rPr lang="ru-RU" sz="2800" dirty="0" smtClean="0"/>
            <a:t>2013</a:t>
          </a:r>
          <a:endParaRPr lang="ru-RU" sz="2800" dirty="0"/>
        </a:p>
      </dgm:t>
    </dgm:pt>
    <dgm:pt modelId="{3D93EF86-16C0-4BA3-BB38-324948B7DAD5}" type="parTrans" cxnId="{FFDCE43E-EEE9-4B86-98AA-C4069072BE6B}">
      <dgm:prSet/>
      <dgm:spPr/>
      <dgm:t>
        <a:bodyPr/>
        <a:lstStyle/>
        <a:p>
          <a:endParaRPr lang="ru-RU"/>
        </a:p>
      </dgm:t>
    </dgm:pt>
    <dgm:pt modelId="{B8107595-5606-412D-8E02-60AA1371B254}" type="sibTrans" cxnId="{FFDCE43E-EEE9-4B86-98AA-C4069072BE6B}">
      <dgm:prSet/>
      <dgm:spPr/>
      <dgm:t>
        <a:bodyPr/>
        <a:lstStyle/>
        <a:p>
          <a:endParaRPr lang="ru-RU"/>
        </a:p>
      </dgm:t>
    </dgm:pt>
    <dgm:pt modelId="{B6281F61-1D1B-4E40-A9D8-BF024823FA13}">
      <dgm:prSet phldrT="[Текст]" custT="1"/>
      <dgm:spPr/>
      <dgm:t>
        <a:bodyPr/>
        <a:lstStyle/>
        <a:p>
          <a:r>
            <a:rPr lang="ru-RU" sz="2800" dirty="0" smtClean="0"/>
            <a:t>2017</a:t>
          </a:r>
          <a:endParaRPr lang="ru-RU" sz="2800" dirty="0"/>
        </a:p>
      </dgm:t>
    </dgm:pt>
    <dgm:pt modelId="{2CE6C4D3-F6D4-4CD0-9B87-8C7EFEBA8B0A}" type="parTrans" cxnId="{60326B4B-9AC0-45D4-A813-8FA22846584A}">
      <dgm:prSet/>
      <dgm:spPr/>
      <dgm:t>
        <a:bodyPr/>
        <a:lstStyle/>
        <a:p>
          <a:endParaRPr lang="ru-RU"/>
        </a:p>
      </dgm:t>
    </dgm:pt>
    <dgm:pt modelId="{352D8AE8-4814-476C-8F14-FB29CBEC17A2}" type="sibTrans" cxnId="{60326B4B-9AC0-45D4-A813-8FA22846584A}">
      <dgm:prSet/>
      <dgm:spPr/>
      <dgm:t>
        <a:bodyPr/>
        <a:lstStyle/>
        <a:p>
          <a:endParaRPr lang="ru-RU"/>
        </a:p>
      </dgm:t>
    </dgm:pt>
    <dgm:pt modelId="{CE3684EA-8CE4-4BD6-A696-46CD439F0FFA}">
      <dgm:prSet phldrT="[Текст]" custT="1"/>
      <dgm:spPr/>
      <dgm:t>
        <a:bodyPr/>
        <a:lstStyle/>
        <a:p>
          <a:r>
            <a:rPr lang="ru-RU" sz="2800" dirty="0" smtClean="0"/>
            <a:t>2030</a:t>
          </a:r>
          <a:endParaRPr lang="ru-RU" sz="2800" dirty="0"/>
        </a:p>
      </dgm:t>
    </dgm:pt>
    <dgm:pt modelId="{F04955F3-A480-4C7A-92A4-58823160AC4B}" type="parTrans" cxnId="{77F17843-F975-43B6-97D7-C01F6C24DB9E}">
      <dgm:prSet/>
      <dgm:spPr/>
      <dgm:t>
        <a:bodyPr/>
        <a:lstStyle/>
        <a:p>
          <a:endParaRPr lang="ru-RU"/>
        </a:p>
      </dgm:t>
    </dgm:pt>
    <dgm:pt modelId="{62BA487D-7DE3-49B3-BACC-950C1F34E70D}" type="sibTrans" cxnId="{77F17843-F975-43B6-97D7-C01F6C24DB9E}">
      <dgm:prSet/>
      <dgm:spPr/>
      <dgm:t>
        <a:bodyPr/>
        <a:lstStyle/>
        <a:p>
          <a:endParaRPr lang="ru-RU"/>
        </a:p>
      </dgm:t>
    </dgm:pt>
    <dgm:pt modelId="{0CE13947-99EE-433D-B3E2-9AF1F77C4CB0}" type="pres">
      <dgm:prSet presAssocID="{D82CC963-EDEC-4239-962D-2EAB8AE4FD2F}" presName="Name0" presStyleCnt="0">
        <dgm:presLayoutVars>
          <dgm:dir/>
          <dgm:resizeHandles val="exact"/>
        </dgm:presLayoutVars>
      </dgm:prSet>
      <dgm:spPr/>
    </dgm:pt>
    <dgm:pt modelId="{C934EA92-1C26-4E7E-90B4-CED25BA2C11A}" type="pres">
      <dgm:prSet presAssocID="{D82CC963-EDEC-4239-962D-2EAB8AE4FD2F}" presName="arrow" presStyleLbl="bgShp" presStyleIdx="0" presStyleCnt="1" custScaleY="62015"/>
      <dgm:spPr/>
    </dgm:pt>
    <dgm:pt modelId="{D7381FA7-EAA1-4FB0-B4B7-A91DA00CCF8F}" type="pres">
      <dgm:prSet presAssocID="{D82CC963-EDEC-4239-962D-2EAB8AE4FD2F}" presName="points" presStyleCnt="0"/>
      <dgm:spPr/>
    </dgm:pt>
    <dgm:pt modelId="{D6CBEC83-E157-4785-8DB7-35E18E714F4A}" type="pres">
      <dgm:prSet presAssocID="{73152AB6-A4CD-4763-AA47-8CB318FDD81F}" presName="compositeA" presStyleCnt="0"/>
      <dgm:spPr/>
    </dgm:pt>
    <dgm:pt modelId="{F56C06CC-32A0-4787-A1B9-AE5CC03A1A93}" type="pres">
      <dgm:prSet presAssocID="{73152AB6-A4CD-4763-AA47-8CB318FDD81F}" presName="textA" presStyleLbl="revTx" presStyleIdx="0" presStyleCnt="3" custLinFactNeighborX="21536" custLinFactNeighborY="63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4264F-91D1-4FEF-A07A-26A11013D9EE}" type="pres">
      <dgm:prSet presAssocID="{73152AB6-A4CD-4763-AA47-8CB318FDD81F}" presName="circleA" presStyleLbl="node1" presStyleIdx="0" presStyleCnt="3"/>
      <dgm:spPr/>
    </dgm:pt>
    <dgm:pt modelId="{62F2FF2F-C170-456B-8F0B-9D7CA8C2A255}" type="pres">
      <dgm:prSet presAssocID="{73152AB6-A4CD-4763-AA47-8CB318FDD81F}" presName="spaceA" presStyleCnt="0"/>
      <dgm:spPr/>
    </dgm:pt>
    <dgm:pt modelId="{ABC0702A-93D5-4DAD-899D-16C4EC791922}" type="pres">
      <dgm:prSet presAssocID="{B8107595-5606-412D-8E02-60AA1371B254}" presName="space" presStyleCnt="0"/>
      <dgm:spPr/>
    </dgm:pt>
    <dgm:pt modelId="{BE70C14E-3425-4C62-B4B7-CF6833F66069}" type="pres">
      <dgm:prSet presAssocID="{B6281F61-1D1B-4E40-A9D8-BF024823FA13}" presName="compositeB" presStyleCnt="0"/>
      <dgm:spPr/>
    </dgm:pt>
    <dgm:pt modelId="{E3A99A20-C430-4EFF-9C05-58EF13FA2DC9}" type="pres">
      <dgm:prSet presAssocID="{B6281F61-1D1B-4E40-A9D8-BF024823FA13}" presName="textB" presStyleLbl="revTx" presStyleIdx="1" presStyleCnt="3" custLinFactNeighborX="6353" custLinFactNeighborY="-65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FE38B-C0B5-4D8F-976F-527A9FD2F4D1}" type="pres">
      <dgm:prSet presAssocID="{B6281F61-1D1B-4E40-A9D8-BF024823FA13}" presName="circleB" presStyleLbl="node1" presStyleIdx="1" presStyleCnt="3" custLinFactX="-40778" custLinFactNeighborX="-100000" custLinFactNeighborY="-3650"/>
      <dgm:spPr/>
    </dgm:pt>
    <dgm:pt modelId="{0BD83AE3-4C33-488A-95BC-D19C120A4A4B}" type="pres">
      <dgm:prSet presAssocID="{B6281F61-1D1B-4E40-A9D8-BF024823FA13}" presName="spaceB" presStyleCnt="0"/>
      <dgm:spPr/>
    </dgm:pt>
    <dgm:pt modelId="{ECB713E0-0C98-46BB-8B86-6FA9792060C6}" type="pres">
      <dgm:prSet presAssocID="{352D8AE8-4814-476C-8F14-FB29CBEC17A2}" presName="space" presStyleCnt="0"/>
      <dgm:spPr/>
    </dgm:pt>
    <dgm:pt modelId="{A99690BA-AE6B-4998-B4C7-03031CE429C1}" type="pres">
      <dgm:prSet presAssocID="{CE3684EA-8CE4-4BD6-A696-46CD439F0FFA}" presName="compositeA" presStyleCnt="0"/>
      <dgm:spPr/>
    </dgm:pt>
    <dgm:pt modelId="{57DF2529-A175-45A0-8FDA-14677B7F931B}" type="pres">
      <dgm:prSet presAssocID="{CE3684EA-8CE4-4BD6-A696-46CD439F0FFA}" presName="textA" presStyleLbl="revTx" presStyleIdx="2" presStyleCnt="3" custLinFactNeighborX="20143" custLinFactNeighborY="63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E09E5-66C4-4753-82C7-5E30C2F2ABFD}" type="pres">
      <dgm:prSet presAssocID="{CE3684EA-8CE4-4BD6-A696-46CD439F0FFA}" presName="circleA" presStyleLbl="node1" presStyleIdx="2" presStyleCnt="3"/>
      <dgm:spPr/>
    </dgm:pt>
    <dgm:pt modelId="{43F31F1D-FAA2-4AC2-9BB5-79F15F078556}" type="pres">
      <dgm:prSet presAssocID="{CE3684EA-8CE4-4BD6-A696-46CD439F0FFA}" presName="spaceA" presStyleCnt="0"/>
      <dgm:spPr/>
    </dgm:pt>
  </dgm:ptLst>
  <dgm:cxnLst>
    <dgm:cxn modelId="{ED5208FB-A9FA-44F7-B123-949F5B5100CF}" type="presOf" srcId="{73152AB6-A4CD-4763-AA47-8CB318FDD81F}" destId="{F56C06CC-32A0-4787-A1B9-AE5CC03A1A93}" srcOrd="0" destOrd="0" presId="urn:microsoft.com/office/officeart/2005/8/layout/hProcess11"/>
    <dgm:cxn modelId="{12E0648B-4E26-4897-81C7-CF47F67E7311}" type="presOf" srcId="{D82CC963-EDEC-4239-962D-2EAB8AE4FD2F}" destId="{0CE13947-99EE-433D-B3E2-9AF1F77C4CB0}" srcOrd="0" destOrd="0" presId="urn:microsoft.com/office/officeart/2005/8/layout/hProcess11"/>
    <dgm:cxn modelId="{F3FC14FD-BABD-4F6A-AA43-1C4A6C85428B}" type="presOf" srcId="{B6281F61-1D1B-4E40-A9D8-BF024823FA13}" destId="{E3A99A20-C430-4EFF-9C05-58EF13FA2DC9}" srcOrd="0" destOrd="0" presId="urn:microsoft.com/office/officeart/2005/8/layout/hProcess11"/>
    <dgm:cxn modelId="{77F17843-F975-43B6-97D7-C01F6C24DB9E}" srcId="{D82CC963-EDEC-4239-962D-2EAB8AE4FD2F}" destId="{CE3684EA-8CE4-4BD6-A696-46CD439F0FFA}" srcOrd="2" destOrd="0" parTransId="{F04955F3-A480-4C7A-92A4-58823160AC4B}" sibTransId="{62BA487D-7DE3-49B3-BACC-950C1F34E70D}"/>
    <dgm:cxn modelId="{60326B4B-9AC0-45D4-A813-8FA22846584A}" srcId="{D82CC963-EDEC-4239-962D-2EAB8AE4FD2F}" destId="{B6281F61-1D1B-4E40-A9D8-BF024823FA13}" srcOrd="1" destOrd="0" parTransId="{2CE6C4D3-F6D4-4CD0-9B87-8C7EFEBA8B0A}" sibTransId="{352D8AE8-4814-476C-8F14-FB29CBEC17A2}"/>
    <dgm:cxn modelId="{68CE70E0-D2D3-40FB-99D0-4E4181F59E93}" type="presOf" srcId="{CE3684EA-8CE4-4BD6-A696-46CD439F0FFA}" destId="{57DF2529-A175-45A0-8FDA-14677B7F931B}" srcOrd="0" destOrd="0" presId="urn:microsoft.com/office/officeart/2005/8/layout/hProcess11"/>
    <dgm:cxn modelId="{FFDCE43E-EEE9-4B86-98AA-C4069072BE6B}" srcId="{D82CC963-EDEC-4239-962D-2EAB8AE4FD2F}" destId="{73152AB6-A4CD-4763-AA47-8CB318FDD81F}" srcOrd="0" destOrd="0" parTransId="{3D93EF86-16C0-4BA3-BB38-324948B7DAD5}" sibTransId="{B8107595-5606-412D-8E02-60AA1371B254}"/>
    <dgm:cxn modelId="{32DD5BAB-BBF9-4279-A6E7-22EDA1CFE6B8}" type="presParOf" srcId="{0CE13947-99EE-433D-B3E2-9AF1F77C4CB0}" destId="{C934EA92-1C26-4E7E-90B4-CED25BA2C11A}" srcOrd="0" destOrd="0" presId="urn:microsoft.com/office/officeart/2005/8/layout/hProcess11"/>
    <dgm:cxn modelId="{F011B4D9-91B4-4B10-811F-A0EE5E6E92AB}" type="presParOf" srcId="{0CE13947-99EE-433D-B3E2-9AF1F77C4CB0}" destId="{D7381FA7-EAA1-4FB0-B4B7-A91DA00CCF8F}" srcOrd="1" destOrd="0" presId="urn:microsoft.com/office/officeart/2005/8/layout/hProcess11"/>
    <dgm:cxn modelId="{AE669F1F-F06D-41C7-AD0B-9D48E41B621E}" type="presParOf" srcId="{D7381FA7-EAA1-4FB0-B4B7-A91DA00CCF8F}" destId="{D6CBEC83-E157-4785-8DB7-35E18E714F4A}" srcOrd="0" destOrd="0" presId="urn:microsoft.com/office/officeart/2005/8/layout/hProcess11"/>
    <dgm:cxn modelId="{3C9A3C70-5841-4176-9B79-6F8196244BC5}" type="presParOf" srcId="{D6CBEC83-E157-4785-8DB7-35E18E714F4A}" destId="{F56C06CC-32A0-4787-A1B9-AE5CC03A1A93}" srcOrd="0" destOrd="0" presId="urn:microsoft.com/office/officeart/2005/8/layout/hProcess11"/>
    <dgm:cxn modelId="{E7ABB277-E55F-44A8-8664-CFC7DBCBBB93}" type="presParOf" srcId="{D6CBEC83-E157-4785-8DB7-35E18E714F4A}" destId="{9444264F-91D1-4FEF-A07A-26A11013D9EE}" srcOrd="1" destOrd="0" presId="urn:microsoft.com/office/officeart/2005/8/layout/hProcess11"/>
    <dgm:cxn modelId="{01CE7719-AB5C-4907-BDD4-5FF9753D99B4}" type="presParOf" srcId="{D6CBEC83-E157-4785-8DB7-35E18E714F4A}" destId="{62F2FF2F-C170-456B-8F0B-9D7CA8C2A255}" srcOrd="2" destOrd="0" presId="urn:microsoft.com/office/officeart/2005/8/layout/hProcess11"/>
    <dgm:cxn modelId="{C04A8936-5570-4687-AEF6-CA213C8EF2B5}" type="presParOf" srcId="{D7381FA7-EAA1-4FB0-B4B7-A91DA00CCF8F}" destId="{ABC0702A-93D5-4DAD-899D-16C4EC791922}" srcOrd="1" destOrd="0" presId="urn:microsoft.com/office/officeart/2005/8/layout/hProcess11"/>
    <dgm:cxn modelId="{9FAF0DF6-A628-41FF-B0AE-05CAC933AA4F}" type="presParOf" srcId="{D7381FA7-EAA1-4FB0-B4B7-A91DA00CCF8F}" destId="{BE70C14E-3425-4C62-B4B7-CF6833F66069}" srcOrd="2" destOrd="0" presId="urn:microsoft.com/office/officeart/2005/8/layout/hProcess11"/>
    <dgm:cxn modelId="{F9A34D07-7B1A-457F-B706-5A1F376F1A61}" type="presParOf" srcId="{BE70C14E-3425-4C62-B4B7-CF6833F66069}" destId="{E3A99A20-C430-4EFF-9C05-58EF13FA2DC9}" srcOrd="0" destOrd="0" presId="urn:microsoft.com/office/officeart/2005/8/layout/hProcess11"/>
    <dgm:cxn modelId="{55257561-CD32-46D3-ACA8-138421C92083}" type="presParOf" srcId="{BE70C14E-3425-4C62-B4B7-CF6833F66069}" destId="{165FE38B-C0B5-4D8F-976F-527A9FD2F4D1}" srcOrd="1" destOrd="0" presId="urn:microsoft.com/office/officeart/2005/8/layout/hProcess11"/>
    <dgm:cxn modelId="{DA05D260-49E3-4065-AB8F-F6DEA2BC1736}" type="presParOf" srcId="{BE70C14E-3425-4C62-B4B7-CF6833F66069}" destId="{0BD83AE3-4C33-488A-95BC-D19C120A4A4B}" srcOrd="2" destOrd="0" presId="urn:microsoft.com/office/officeart/2005/8/layout/hProcess11"/>
    <dgm:cxn modelId="{88CDE968-3079-4128-8205-F0AF39DFA228}" type="presParOf" srcId="{D7381FA7-EAA1-4FB0-B4B7-A91DA00CCF8F}" destId="{ECB713E0-0C98-46BB-8B86-6FA9792060C6}" srcOrd="3" destOrd="0" presId="urn:microsoft.com/office/officeart/2005/8/layout/hProcess11"/>
    <dgm:cxn modelId="{6B719ED1-B721-4A33-8288-636080E8B556}" type="presParOf" srcId="{D7381FA7-EAA1-4FB0-B4B7-A91DA00CCF8F}" destId="{A99690BA-AE6B-4998-B4C7-03031CE429C1}" srcOrd="4" destOrd="0" presId="urn:microsoft.com/office/officeart/2005/8/layout/hProcess11"/>
    <dgm:cxn modelId="{CEA995F8-B073-4DBB-80BF-3995B6ED0137}" type="presParOf" srcId="{A99690BA-AE6B-4998-B4C7-03031CE429C1}" destId="{57DF2529-A175-45A0-8FDA-14677B7F931B}" srcOrd="0" destOrd="0" presId="urn:microsoft.com/office/officeart/2005/8/layout/hProcess11"/>
    <dgm:cxn modelId="{F620B100-8FD4-4BE4-8BF8-12EE939F5D00}" type="presParOf" srcId="{A99690BA-AE6B-4998-B4C7-03031CE429C1}" destId="{871E09E5-66C4-4753-82C7-5E30C2F2ABFD}" srcOrd="1" destOrd="0" presId="urn:microsoft.com/office/officeart/2005/8/layout/hProcess11"/>
    <dgm:cxn modelId="{65532E62-3814-4D97-B847-B6CB91626F98}" type="presParOf" srcId="{A99690BA-AE6B-4998-B4C7-03031CE429C1}" destId="{43F31F1D-FAA2-4AC2-9BB5-79F15F0785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61879-A019-4010-B78C-11900B439A1F}">
      <dsp:nvSpPr>
        <dsp:cNvPr id="0" name=""/>
        <dsp:cNvSpPr/>
      </dsp:nvSpPr>
      <dsp:spPr>
        <a:xfrm>
          <a:off x="-439855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BDF2B-B26F-4C0A-9464-5FC86F395F35}">
      <dsp:nvSpPr>
        <dsp:cNvPr id="0" name=""/>
        <dsp:cNvSpPr/>
      </dsp:nvSpPr>
      <dsp:spPr>
        <a:xfrm>
          <a:off x="760760" y="375814"/>
          <a:ext cx="7948785" cy="812800"/>
        </a:xfrm>
        <a:prstGeom prst="rect">
          <a:avLst/>
        </a:prstGeom>
        <a:solidFill>
          <a:schemeClr val="accent4">
            <a:lumMod val="75000"/>
            <a:alpha val="1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     </a:t>
          </a:r>
          <a:r>
            <a:rPr lang="ru-RU" sz="1700" kern="1200" dirty="0" smtClean="0">
              <a:solidFill>
                <a:schemeClr val="tx1"/>
              </a:solidFill>
            </a:rPr>
            <a:t>Формирование креативного класса в Казахстане – </a:t>
          </a:r>
          <a:r>
            <a:rPr lang="en-US" sz="1700" kern="1200" dirty="0" smtClean="0">
              <a:solidFill>
                <a:schemeClr val="tx1"/>
              </a:solidFill>
            </a:rPr>
            <a:t/>
          </a:r>
          <a:br>
            <a:rPr lang="en-US" sz="1700" kern="1200" dirty="0" smtClean="0">
              <a:solidFill>
                <a:schemeClr val="tx1"/>
              </a:solidFill>
            </a:rPr>
          </a:br>
          <a:r>
            <a:rPr lang="ru-RU" sz="1700" kern="1200" dirty="0" smtClean="0">
              <a:solidFill>
                <a:schemeClr val="tx1"/>
              </a:solidFill>
            </a:rPr>
            <a:t>        почему сейчас?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60760" y="375814"/>
        <a:ext cx="7948785" cy="812800"/>
      </dsp:txXfrm>
    </dsp:sp>
    <dsp:sp modelId="{8BA3B023-F335-42F2-8808-64833245FBDC}">
      <dsp:nvSpPr>
        <dsp:cNvPr id="0" name=""/>
        <dsp:cNvSpPr/>
      </dsp:nvSpPr>
      <dsp:spPr>
        <a:xfrm>
          <a:off x="-140594" y="303804"/>
          <a:ext cx="1802709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CE567-3ED7-4B5E-8E46-D6C59A9A2C0D}">
      <dsp:nvSpPr>
        <dsp:cNvPr id="0" name=""/>
        <dsp:cNvSpPr/>
      </dsp:nvSpPr>
      <dsp:spPr>
        <a:xfrm>
          <a:off x="1056213" y="1625599"/>
          <a:ext cx="7653332" cy="812800"/>
        </a:xfrm>
        <a:prstGeom prst="rect">
          <a:avLst/>
        </a:prstGeom>
        <a:solidFill>
          <a:schemeClr val="accent4">
            <a:lumMod val="75000"/>
            <a:alpha val="1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       Какие новые и хорошо забытые старые средства можно предложить                                    </a:t>
          </a:r>
          <a:br>
            <a:rPr lang="ru-RU" sz="1700" kern="1200" dirty="0" smtClean="0">
              <a:solidFill>
                <a:schemeClr val="tx1"/>
              </a:solidFill>
            </a:rPr>
          </a:br>
          <a:r>
            <a:rPr lang="ru-RU" sz="1700" kern="1200" dirty="0" smtClean="0">
              <a:solidFill>
                <a:schemeClr val="tx1"/>
              </a:solidFill>
            </a:rPr>
            <a:t>       Казахстану для развития творческой личности будущего?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056213" y="1625599"/>
        <a:ext cx="7653332" cy="812800"/>
      </dsp:txXfrm>
    </dsp:sp>
    <dsp:sp modelId="{81497B85-6F2E-49C0-8690-F9E688567453}">
      <dsp:nvSpPr>
        <dsp:cNvPr id="0" name=""/>
        <dsp:cNvSpPr/>
      </dsp:nvSpPr>
      <dsp:spPr>
        <a:xfrm>
          <a:off x="168208" y="1523999"/>
          <a:ext cx="1776008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E2042-EC85-4D1F-998A-E76D3ADCC2BF}">
      <dsp:nvSpPr>
        <dsp:cNvPr id="0" name=""/>
        <dsp:cNvSpPr/>
      </dsp:nvSpPr>
      <dsp:spPr>
        <a:xfrm>
          <a:off x="760760" y="2858707"/>
          <a:ext cx="7948785" cy="812800"/>
        </a:xfrm>
        <a:prstGeom prst="rect">
          <a:avLst/>
        </a:prstGeom>
        <a:solidFill>
          <a:schemeClr val="accent4">
            <a:lumMod val="75000"/>
            <a:alpha val="1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    </a:t>
          </a:r>
          <a:r>
            <a:rPr lang="ru-RU" sz="1700" kern="1200" dirty="0" smtClean="0">
              <a:solidFill>
                <a:schemeClr val="tx1"/>
              </a:solidFill>
            </a:rPr>
            <a:t>Какие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ru-RU" sz="1700" kern="1200" dirty="0" smtClean="0">
              <a:solidFill>
                <a:schemeClr val="tx1"/>
              </a:solidFill>
            </a:rPr>
            <a:t>грядущие социально-демографические процессы</a:t>
          </a:r>
          <a:br>
            <a:rPr lang="ru-RU" sz="1700" kern="1200" dirty="0" smtClean="0">
              <a:solidFill>
                <a:schemeClr val="tx1"/>
              </a:solidFill>
            </a:rPr>
          </a:br>
          <a:r>
            <a:rPr lang="ru-RU" sz="1700" kern="1200" dirty="0" smtClean="0">
              <a:solidFill>
                <a:schemeClr val="tx1"/>
              </a:solidFill>
            </a:rPr>
            <a:t>      нас подталкивают к активизации развития креативного класса сегодня?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60760" y="2858707"/>
        <a:ext cx="7948785" cy="812800"/>
      </dsp:txXfrm>
    </dsp:sp>
    <dsp:sp modelId="{252F6827-7A1D-403F-8480-6705AD57B8E9}">
      <dsp:nvSpPr>
        <dsp:cNvPr id="0" name=""/>
        <dsp:cNvSpPr/>
      </dsp:nvSpPr>
      <dsp:spPr>
        <a:xfrm>
          <a:off x="-99166" y="2721970"/>
          <a:ext cx="1719854" cy="1058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3B3EF-2015-4E27-9B40-B72E2F08485E}">
      <dsp:nvSpPr>
        <dsp:cNvPr id="0" name=""/>
        <dsp:cNvSpPr/>
      </dsp:nvSpPr>
      <dsp:spPr>
        <a:xfrm>
          <a:off x="1741424" y="895646"/>
          <a:ext cx="1366776" cy="672754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???</a:t>
          </a:r>
          <a:endParaRPr lang="ru-RU" sz="2800" kern="1200" dirty="0"/>
        </a:p>
      </dsp:txBody>
      <dsp:txXfrm>
        <a:off x="1941584" y="994169"/>
        <a:ext cx="966456" cy="475708"/>
      </dsp:txXfrm>
    </dsp:sp>
    <dsp:sp modelId="{B19B6D7E-EB2B-4EE7-8A20-4144E351768C}">
      <dsp:nvSpPr>
        <dsp:cNvPr id="0" name=""/>
        <dsp:cNvSpPr/>
      </dsp:nvSpPr>
      <dsp:spPr>
        <a:xfrm>
          <a:off x="1801139" y="303809"/>
          <a:ext cx="1210649" cy="683388"/>
        </a:xfrm>
        <a:prstGeom prst="ellipse">
          <a:avLst/>
        </a:prstGeom>
        <a:solidFill>
          <a:schemeClr val="tx1">
            <a:lumMod val="85000"/>
            <a:lumOff val="1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chemeClr val="bg1"/>
              </a:solidFill>
            </a:rPr>
            <a:t>21 век</a:t>
          </a:r>
          <a:endParaRPr lang="ru-RU" sz="1400" kern="1200" baseline="0" dirty="0">
            <a:solidFill>
              <a:schemeClr val="bg1"/>
            </a:solidFill>
          </a:endParaRPr>
        </a:p>
      </dsp:txBody>
      <dsp:txXfrm>
        <a:off x="1978434" y="403889"/>
        <a:ext cx="856059" cy="483228"/>
      </dsp:txXfrm>
    </dsp:sp>
    <dsp:sp modelId="{866B75BA-CA39-41E6-8E07-8178E9AF1BB9}">
      <dsp:nvSpPr>
        <dsp:cNvPr id="0" name=""/>
        <dsp:cNvSpPr/>
      </dsp:nvSpPr>
      <dsp:spPr>
        <a:xfrm>
          <a:off x="2951895" y="890329"/>
          <a:ext cx="1359819" cy="683388"/>
        </a:xfrm>
        <a:prstGeom prst="ellipse">
          <a:avLst/>
        </a:prstGeom>
        <a:solidFill>
          <a:schemeClr val="tx1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Казахстан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151036" y="990409"/>
        <a:ext cx="961537" cy="483228"/>
      </dsp:txXfrm>
    </dsp:sp>
    <dsp:sp modelId="{1C151A50-11D2-40A0-866A-04D5A698D83E}">
      <dsp:nvSpPr>
        <dsp:cNvPr id="0" name=""/>
        <dsp:cNvSpPr/>
      </dsp:nvSpPr>
      <dsp:spPr>
        <a:xfrm>
          <a:off x="1787654" y="1455940"/>
          <a:ext cx="1237629" cy="683388"/>
        </a:xfrm>
        <a:prstGeom prst="ellipse">
          <a:avLst/>
        </a:prstGeom>
        <a:solidFill>
          <a:schemeClr val="tx1">
            <a:lumMod val="85000"/>
            <a:lumOff val="1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Класс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968901" y="1556020"/>
        <a:ext cx="875135" cy="483228"/>
      </dsp:txXfrm>
    </dsp:sp>
    <dsp:sp modelId="{BDE02DD9-B0FE-4FDA-8F4E-254ACDF68223}">
      <dsp:nvSpPr>
        <dsp:cNvPr id="0" name=""/>
        <dsp:cNvSpPr/>
      </dsp:nvSpPr>
      <dsp:spPr>
        <a:xfrm>
          <a:off x="502251" y="897769"/>
          <a:ext cx="1410000" cy="683388"/>
        </a:xfrm>
        <a:prstGeom prst="ellipse">
          <a:avLst/>
        </a:prstGeom>
        <a:solidFill>
          <a:schemeClr val="tx1">
            <a:lumMod val="85000"/>
            <a:lumOff val="1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chemeClr val="bg1"/>
              </a:solidFill>
            </a:rPr>
            <a:t>Креативный</a:t>
          </a:r>
          <a:endParaRPr lang="ru-RU" sz="1400" kern="1200" baseline="0" dirty="0">
            <a:solidFill>
              <a:schemeClr val="bg1"/>
            </a:solidFill>
          </a:endParaRPr>
        </a:p>
      </dsp:txBody>
      <dsp:txXfrm>
        <a:off x="708741" y="997849"/>
        <a:ext cx="997020" cy="483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4EA92-1C26-4E7E-90B4-CED25BA2C11A}">
      <dsp:nvSpPr>
        <dsp:cNvPr id="0" name=""/>
        <dsp:cNvSpPr/>
      </dsp:nvSpPr>
      <dsp:spPr>
        <a:xfrm>
          <a:off x="0" y="953480"/>
          <a:ext cx="8568952" cy="62909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C06CC-32A0-4787-A1B9-AE5CC03A1A93}">
      <dsp:nvSpPr>
        <dsp:cNvPr id="0" name=""/>
        <dsp:cNvSpPr/>
      </dsp:nvSpPr>
      <dsp:spPr>
        <a:xfrm>
          <a:off x="539006" y="648073"/>
          <a:ext cx="2485330" cy="101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2013</a:t>
          </a:r>
          <a:endParaRPr lang="ru-RU" sz="2800" kern="1200" dirty="0"/>
        </a:p>
      </dsp:txBody>
      <dsp:txXfrm>
        <a:off x="539006" y="648073"/>
        <a:ext cx="2485330" cy="1014422"/>
      </dsp:txXfrm>
    </dsp:sp>
    <dsp:sp modelId="{9444264F-91D1-4FEF-A07A-26A11013D9EE}">
      <dsp:nvSpPr>
        <dsp:cNvPr id="0" name=""/>
        <dsp:cNvSpPr/>
      </dsp:nvSpPr>
      <dsp:spPr>
        <a:xfrm>
          <a:off x="1119628" y="1141225"/>
          <a:ext cx="253605" cy="253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9A20-C430-4EFF-9C05-58EF13FA2DC9}">
      <dsp:nvSpPr>
        <dsp:cNvPr id="0" name=""/>
        <dsp:cNvSpPr/>
      </dsp:nvSpPr>
      <dsp:spPr>
        <a:xfrm>
          <a:off x="2771256" y="857795"/>
          <a:ext cx="2485330" cy="101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2017</a:t>
          </a:r>
          <a:endParaRPr lang="ru-RU" sz="2800" kern="1200" dirty="0"/>
        </a:p>
      </dsp:txBody>
      <dsp:txXfrm>
        <a:off x="2771256" y="857795"/>
        <a:ext cx="2485330" cy="1014422"/>
      </dsp:txXfrm>
    </dsp:sp>
    <dsp:sp modelId="{165FE38B-C0B5-4D8F-976F-527A9FD2F4D1}">
      <dsp:nvSpPr>
        <dsp:cNvPr id="0" name=""/>
        <dsp:cNvSpPr/>
      </dsp:nvSpPr>
      <dsp:spPr>
        <a:xfrm>
          <a:off x="3372204" y="1131968"/>
          <a:ext cx="253605" cy="253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2529-A175-45A0-8FDA-14677B7F931B}">
      <dsp:nvSpPr>
        <dsp:cNvPr id="0" name=""/>
        <dsp:cNvSpPr/>
      </dsp:nvSpPr>
      <dsp:spPr>
        <a:xfrm>
          <a:off x="5723580" y="641754"/>
          <a:ext cx="2485330" cy="101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2030</a:t>
          </a:r>
          <a:endParaRPr lang="ru-RU" sz="2800" kern="1200" dirty="0"/>
        </a:p>
      </dsp:txBody>
      <dsp:txXfrm>
        <a:off x="5723580" y="641754"/>
        <a:ext cx="2485330" cy="1014422"/>
      </dsp:txXfrm>
    </dsp:sp>
    <dsp:sp modelId="{871E09E5-66C4-4753-82C7-5E30C2F2ABFD}">
      <dsp:nvSpPr>
        <dsp:cNvPr id="0" name=""/>
        <dsp:cNvSpPr/>
      </dsp:nvSpPr>
      <dsp:spPr>
        <a:xfrm>
          <a:off x="6338822" y="1141225"/>
          <a:ext cx="253605" cy="253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640ED-C167-40EE-A984-E464EB3628EF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BD14F2-2586-4ED3-A3B0-EEB0DBBCE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62CE8-D190-47BA-8DC8-DCCC13EDF7F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94A9-4A6A-45BD-A08E-2E3481FA0FCB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D785-1ADD-40AC-A32E-56DDA88A6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8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F0A-BAF2-450C-80DC-D3AFB32071FA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97F4-25CD-40AC-9A6F-555D3A4FA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1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D090-224C-4529-8937-8078FB3FE54E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CF02-9D25-41A3-8699-D1EAA54DE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0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E908-CC4F-4817-A388-4D2C39AD7603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9136-D077-47FC-A432-C549369C1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1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E06A-F5EE-4EA8-84F5-DC549735029B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BCE8-A716-4085-8FC0-349E97C8A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1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4666-1546-4DA8-806D-3CF00EEB3897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5E37-FAD8-4B5E-B471-E5F4FE74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1684-FE07-4C34-B2EC-593C2DBFD1A3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43EC-CECD-4A26-9C9C-150FB6A20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AB28-C356-4298-A5E2-73436228950F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A405-0532-4825-8E8C-10D62710F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2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292A-E13A-4F4A-BF5F-78A0978342BF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0E49-42D1-4F56-899E-C8AC4CE18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4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9208-3126-4866-B30D-5FBC33DD444C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B87B-70BF-4F96-BA41-675B16549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0B79-E89E-4720-A878-C08F601FF3D1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1E2C-9E4F-4764-9198-F56738DC6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8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D6E4E-4A6E-40F6-84C0-48873613CE5F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10D0A-1690-4E39-9C47-6528C4A9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m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mailto:Bio_vital@mail.ru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://www.transhumanism-russia.ru/" TargetMode="External"/><Relationship Id="rId4" Type="http://schemas.openxmlformats.org/officeDocument/2006/relationships/hyperlink" Target="http://www.futurologija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42888" y="-242888"/>
            <a:ext cx="8712200" cy="1470026"/>
          </a:xfrm>
        </p:spPr>
        <p:txBody>
          <a:bodyPr/>
          <a:lstStyle/>
          <a:p>
            <a:pPr eaLnBrk="1" hangingPunct="1"/>
            <a:r>
              <a:rPr lang="ru-RU" sz="2200" b="1" smtClean="0"/>
              <a:t>Креативный класс Казахстана в 21-ом веке – почему, как и для чего?</a:t>
            </a:r>
          </a:p>
        </p:txBody>
      </p:sp>
      <p:pic>
        <p:nvPicPr>
          <p:cNvPr id="2051" name="Picture 2" descr="http://world2.ru/files/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917098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263524"/>
            <a:ext cx="4824536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Конвент </a:t>
            </a:r>
            <a:r>
              <a:rPr lang="ru-RU" sz="2800" b="1" dirty="0">
                <a:solidFill>
                  <a:schemeClr val="bg1"/>
                </a:solidFill>
              </a:rPr>
              <a:t>научной фантастики и футурологии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: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</a:rPr>
              <a:t>«Креативная нация: пути и механизмы становления»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627313" y="5661025"/>
            <a:ext cx="64817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sz="1600" dirty="0"/>
              <a:t>Виталий </a:t>
            </a:r>
            <a:r>
              <a:rPr lang="ru-RU" sz="1600" dirty="0" err="1"/>
              <a:t>Клещёв</a:t>
            </a:r>
            <a:r>
              <a:rPr lang="ru-RU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Член </a:t>
            </a:r>
            <a:r>
              <a:rPr lang="ru-RU" sz="1600" dirty="0"/>
              <a:t>партнер</a:t>
            </a:r>
            <a:br>
              <a:rPr lang="ru-RU" sz="1600" dirty="0"/>
            </a:br>
            <a:r>
              <a:rPr lang="ru-RU" sz="1600" dirty="0"/>
              <a:t>российской Ассоциации футурологов </a:t>
            </a:r>
            <a:r>
              <a:rPr lang="en-US" sz="1600" dirty="0"/>
              <a:t>- </a:t>
            </a:r>
            <a:r>
              <a:rPr lang="ru-RU" sz="1600" dirty="0"/>
              <a:t>РАФ,</a:t>
            </a:r>
            <a:br>
              <a:rPr lang="ru-RU" sz="1600" dirty="0"/>
            </a:br>
            <a:r>
              <a:rPr lang="ru-RU" sz="1600" dirty="0" smtClean="0"/>
              <a:t>в </a:t>
            </a:r>
            <a:r>
              <a:rPr lang="ru-RU" sz="1600" dirty="0"/>
              <a:t>Республике Казахстан.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581128"/>
            <a:ext cx="565319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Астана, </a:t>
            </a:r>
            <a:r>
              <a:rPr lang="ru-RU" sz="2400" dirty="0" smtClean="0">
                <a:latin typeface="+mn-lt"/>
              </a:rPr>
              <a:t>Назарбаев Университет, 2012 Ассоциация «</a:t>
            </a:r>
            <a:r>
              <a:rPr lang="ru-RU" sz="2400" dirty="0" err="1" smtClean="0">
                <a:latin typeface="+mn-lt"/>
              </a:rPr>
              <a:t>Болашак</a:t>
            </a:r>
            <a:r>
              <a:rPr lang="ru-RU" sz="2400" dirty="0" smtClean="0">
                <a:latin typeface="+mn-lt"/>
              </a:rPr>
              <a:t>»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orld2.ru/files/1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-1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800225"/>
            <a:ext cx="91709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055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Краудсорсинг, интеграция, виртуализация – </a:t>
            </a:r>
            <a:r>
              <a:rPr lang="ru-RU" sz="3600" smtClean="0"/>
              <a:t>базис творчества в 21 веке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54681">
            <a:off x="354394" y="2024929"/>
            <a:ext cx="6415298" cy="4718563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matte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 21 веке творческие процессы в развитых странах все более будут </a:t>
            </a:r>
            <a:r>
              <a:rPr lang="ru-RU" sz="2000" b="1" dirty="0" err="1" smtClean="0">
                <a:solidFill>
                  <a:schemeClr val="bg1"/>
                </a:solidFill>
              </a:rPr>
              <a:t>виртуализироваться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Совместная и удаленная работа над творческими задачами станет обыденностью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При этом возрастут интеграционные процессы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 формированием нескольких мировых геополитических анклавов стабильности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Задачи творчества</a:t>
            </a:r>
            <a:r>
              <a:rPr lang="en-US" sz="2000" b="1" dirty="0" smtClean="0">
                <a:solidFill>
                  <a:schemeClr val="bg1"/>
                </a:solidFill>
              </a:rPr>
              <a:t> 21 </a:t>
            </a:r>
            <a:r>
              <a:rPr lang="ru-RU" sz="2000" b="1" dirty="0" smtClean="0">
                <a:solidFill>
                  <a:schemeClr val="bg1"/>
                </a:solidFill>
              </a:rPr>
              <a:t>века будут все более направлены на решение совместных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межнациональных проблем и задач научно-технического, гуманитарного и цивилизационного характера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9488" y="-4763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107950" y="5540375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/>
              <a:t>Набирает обороты Таможенный Союз, на страте образование Евразийского Союза. Напрашиваются инициативы по объединению интеллектуального пространства </a:t>
            </a:r>
            <a:br>
              <a:rPr lang="ru-RU"/>
            </a:br>
            <a:r>
              <a:rPr lang="ru-RU"/>
              <a:t>в том числе в направлениях перспективного прогнозирования. </a:t>
            </a:r>
            <a:br>
              <a:rPr lang="ru-RU"/>
            </a:br>
            <a:endParaRPr lang="ru-RU"/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91440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56025"/>
            <a:ext cx="2987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411413" y="2117725"/>
            <a:ext cx="4176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chemeClr val="accent1"/>
                </a:solidFill>
                <a:latin typeface="Arial" charset="0"/>
                <a:cs typeface="Arial" charset="0"/>
              </a:rPr>
              <a:t>Евразийский Союз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6459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Единое интеллектуальное пространство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329488" y="-4763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84313"/>
            <a:ext cx="44323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136650"/>
            <a:ext cx="331311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716338"/>
            <a:ext cx="43195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261938" y="333375"/>
            <a:ext cx="625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j-lt"/>
              </a:rPr>
              <a:t>Футурология </a:t>
            </a:r>
            <a:r>
              <a:rPr lang="ru-RU" sz="3200" dirty="0" smtClean="0">
                <a:latin typeface="+mj-lt"/>
              </a:rPr>
              <a:t>– творчество 21 века</a:t>
            </a:r>
            <a:endParaRPr lang="ru-RU" sz="3200" dirty="0">
              <a:latin typeface="+mj-lt"/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538163" y="4652963"/>
            <a:ext cx="33861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/>
              <a:t>Векторы направления творчества будущего</a:t>
            </a:r>
            <a:br>
              <a:rPr lang="ru-RU"/>
            </a:br>
            <a:r>
              <a:rPr lang="ru-RU"/>
              <a:t>в 21 веке пока размыты – </a:t>
            </a:r>
            <a:br>
              <a:rPr lang="ru-RU"/>
            </a:br>
            <a:r>
              <a:rPr lang="ru-RU"/>
              <a:t>поиск путей устойчивого инновационного будущего – </a:t>
            </a:r>
            <a:r>
              <a:rPr lang="ru-RU" b="1"/>
              <a:t>ЭТО ТОЖЕ ТВОРЧЕСТВО 21 века!</a:t>
            </a:r>
          </a:p>
          <a:p>
            <a:pPr eaLnBrk="1" hangingPunct="1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29488" y="-4763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7504" y="116632"/>
            <a:ext cx="680859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+mj-lt"/>
              </a:rPr>
              <a:t>Евразийская Ассоциация футурологов</a:t>
            </a:r>
            <a:br>
              <a:rPr lang="ru-RU" sz="3200" dirty="0" smtClean="0">
                <a:latin typeface="+mj-lt"/>
              </a:rPr>
            </a:br>
            <a:r>
              <a:rPr lang="ru-RU" dirty="0">
                <a:latin typeface="+mj-lt"/>
              </a:rPr>
              <a:t>Ка</a:t>
            </a:r>
            <a:r>
              <a:rPr lang="ru-RU" dirty="0" smtClean="0">
                <a:latin typeface="+mj-lt"/>
              </a:rPr>
              <a:t>к один из шагов в формировании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новой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информационной парадигмы 21 века</a:t>
            </a:r>
            <a:endParaRPr lang="ru-RU" dirty="0">
              <a:latin typeface="+mj-lt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79512" y="4293096"/>
            <a:ext cx="60483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Интеграция интеллектуального пространства.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Совместная генерация идей.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Издательство и публицистика.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Образовательные и просветительские проекты.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Повышение качества научного прогнозирования.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Экспертные </a:t>
            </a:r>
            <a:r>
              <a:rPr lang="ru-RU" dirty="0" err="1" smtClean="0"/>
              <a:t>форсайт</a:t>
            </a:r>
            <a:r>
              <a:rPr lang="ru-RU" dirty="0" smtClean="0"/>
              <a:t> – сети прогностики.</a:t>
            </a:r>
            <a:endParaRPr lang="en-US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Гармоничная </a:t>
            </a:r>
            <a:r>
              <a:rPr lang="ru-RU" dirty="0" err="1" smtClean="0"/>
              <a:t>встроенность</a:t>
            </a:r>
            <a:r>
              <a:rPr lang="ru-RU" dirty="0" smtClean="0"/>
              <a:t> в глобальные коммуникативные площадки (</a:t>
            </a:r>
            <a:r>
              <a:rPr lang="en-US" dirty="0" smtClean="0"/>
              <a:t>G-Global </a:t>
            </a:r>
            <a:r>
              <a:rPr lang="ru-RU" dirty="0" smtClean="0"/>
              <a:t>и др.).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7329488" y="-4763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4932039" y="1294023"/>
            <a:ext cx="419767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dirty="0"/>
              <a:t>В декабре 2011 года </a:t>
            </a:r>
            <a:r>
              <a:rPr lang="ru-RU" dirty="0" smtClean="0"/>
              <a:t>в Республике Казахстан на </a:t>
            </a:r>
            <a:r>
              <a:rPr lang="ru-RU" dirty="0"/>
              <a:t>международном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Форуме </a:t>
            </a:r>
            <a:r>
              <a:rPr lang="ru-RU" dirty="0"/>
              <a:t>«Инновационный Казахстан – взгляд в будущее</a:t>
            </a:r>
            <a:r>
              <a:rPr lang="en-US" dirty="0"/>
              <a:t> </a:t>
            </a:r>
            <a:r>
              <a:rPr lang="ru-RU" dirty="0"/>
              <a:t>после 20 лет независимого пути» идея создания Евразийской Ассоциации Футурологов была поддержана премьер-министром </a:t>
            </a:r>
            <a:r>
              <a:rPr lang="ru-RU" dirty="0" err="1"/>
              <a:t>К.Масимовым</a:t>
            </a:r>
            <a:r>
              <a:rPr lang="ru-RU" dirty="0"/>
              <a:t> на встрече с участниками </a:t>
            </a:r>
            <a:r>
              <a:rPr lang="ru-RU" dirty="0" smtClean="0"/>
              <a:t>первого международного круглого </a:t>
            </a:r>
            <a:r>
              <a:rPr lang="ru-RU" dirty="0"/>
              <a:t>стола по футурологии.</a:t>
            </a:r>
          </a:p>
          <a:p>
            <a:pPr eaLnBrk="1" hangingPunct="1"/>
            <a:endParaRPr lang="ru-RU" dirty="0"/>
          </a:p>
        </p:txBody>
      </p:sp>
      <p:pic>
        <p:nvPicPr>
          <p:cNvPr id="1026" name="Picture 2" descr="http://www.nashaagasha.org/wp-content/uploads/2011/12/%D1%80%D0%B8%D1%81.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95" y="4308912"/>
            <a:ext cx="3418485" cy="23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5689"/>
            <a:ext cx="45243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686" y="197768"/>
            <a:ext cx="717828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ЛИПФРОГГИНГ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нового креативного класса Казахстана,</a:t>
            </a:r>
            <a:br>
              <a:rPr lang="ru-RU" sz="2400" dirty="0" smtClean="0"/>
            </a:br>
            <a:r>
              <a:rPr lang="ru-RU" sz="2400" dirty="0" smtClean="0"/>
              <a:t>новое информационная парадигма 21 века,</a:t>
            </a:r>
            <a:br>
              <a:rPr lang="ru-RU" sz="2400" dirty="0" smtClean="0"/>
            </a:br>
            <a:r>
              <a:rPr lang="ru-RU" sz="2400" dirty="0" smtClean="0"/>
              <a:t>нацеленность на молодежь…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54980" y="2852936"/>
            <a:ext cx="3189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недрение </a:t>
            </a:r>
            <a:r>
              <a:rPr lang="ru-RU" sz="1600" dirty="0"/>
              <a:t>в школьные и вузовские программы </a:t>
            </a:r>
            <a:r>
              <a:rPr lang="ru-RU" sz="1600" dirty="0" smtClean="0"/>
              <a:t>обучение </a:t>
            </a:r>
            <a:r>
              <a:rPr lang="ru-RU" sz="1600" dirty="0"/>
              <a:t>основам ЖСТЛ и </a:t>
            </a:r>
            <a:r>
              <a:rPr lang="ru-RU" sz="1600" dirty="0" smtClean="0"/>
              <a:t>ТРИЗ: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Жизненная стратегия творческой личности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Теория решения изобретательских задач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7328972" y="-4769"/>
            <a:ext cx="1800200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1002" y="1355284"/>
            <a:ext cx="313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600" dirty="0"/>
              <a:t>Использование в образовании новых доступных методов визуализации и интерактивности (дополненная реальность, голографии, 3</a:t>
            </a:r>
            <a:r>
              <a:rPr lang="en-US" sz="1600" dirty="0"/>
              <a:t>D </a:t>
            </a:r>
            <a:r>
              <a:rPr lang="ru-RU" sz="1600" dirty="0"/>
              <a:t>шлемы и </a:t>
            </a:r>
            <a:r>
              <a:rPr lang="ru-RU" sz="1600" dirty="0" err="1"/>
              <a:t>др</a:t>
            </a:r>
            <a:r>
              <a:rPr lang="ru-RU" sz="1600" dirty="0"/>
              <a:t>)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600978" y="5657671"/>
            <a:ext cx="467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Внедрение в процессы среднего образования планшетных компьютеров с удаленным доступом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к базам знаний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31256" y="4842625"/>
            <a:ext cx="435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Совместные межнациональные интерактивные базы знаний и творчества для детей и юношества </a:t>
            </a:r>
            <a:endParaRPr lang="ru-RU" sz="1600" dirty="0"/>
          </a:p>
        </p:txBody>
      </p:sp>
      <p:pic>
        <p:nvPicPr>
          <p:cNvPr id="1026" name="Picture 2" descr="http://www.bosonogoe.ru/uploads/images/6/e/4/2/618/29c60050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0394"/>
            <a:ext cx="1398308" cy="18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2/08/oculus-rift-kickstar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48" y="1389707"/>
            <a:ext cx="2452688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ooksbiz.net/uploads/posts/2011-07/1310582015_naiti-idej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52" y="2924944"/>
            <a:ext cx="1219109" cy="17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5035674">
            <a:off x="2411955" y="1599436"/>
            <a:ext cx="432048" cy="1359703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710025" y="2700594"/>
            <a:ext cx="432048" cy="1851742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низ 13"/>
          <p:cNvSpPr/>
          <p:nvPr/>
        </p:nvSpPr>
        <p:spPr>
          <a:xfrm rot="18648623">
            <a:off x="1458184" y="4382833"/>
            <a:ext cx="432048" cy="1348547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21" y="4966714"/>
            <a:ext cx="214313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5" grpId="0"/>
      <p:bldP spid="4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940550" cy="1143000"/>
          </a:xfrm>
        </p:spPr>
        <p:txBody>
          <a:bodyPr/>
          <a:lstStyle/>
          <a:p>
            <a:pPr algn="l" eaLnBrk="1" hangingPunct="1"/>
            <a:r>
              <a:rPr lang="ru-RU" sz="3600" dirty="0"/>
              <a:t>Просвещение в 21 </a:t>
            </a:r>
            <a:r>
              <a:rPr lang="ru-RU" sz="3600" dirty="0" smtClean="0"/>
              <a:t>веке</a:t>
            </a:r>
            <a:br>
              <a:rPr lang="ru-RU" sz="3600" dirty="0" smtClean="0"/>
            </a:br>
            <a:r>
              <a:rPr lang="ru-RU" sz="1800" dirty="0" smtClean="0"/>
              <a:t>Живое, удаленное и интерактивное образование и просвещение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7329488" y="-4763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51519" y="1196752"/>
            <a:ext cx="82809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/>
              <a:t>Создание атмосферы энтузиазма, работа с молодежью, повышение престижа научно-технической и творческой работы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-    выездная и интерактивная НБИК (нано-</a:t>
            </a:r>
            <a:r>
              <a:rPr lang="ru-RU" sz="2000" dirty="0" err="1" smtClean="0"/>
              <a:t>био</a:t>
            </a:r>
            <a:r>
              <a:rPr lang="ru-RU" sz="2000" dirty="0" smtClean="0"/>
              <a:t>-инфо-</a:t>
            </a:r>
            <a:r>
              <a:rPr lang="ru-RU" sz="2000" dirty="0" err="1" smtClean="0"/>
              <a:t>когно</a:t>
            </a:r>
            <a:r>
              <a:rPr lang="ru-RU" sz="2000" dirty="0" smtClean="0"/>
              <a:t>) экспозиция,</a:t>
            </a:r>
            <a:br>
              <a:rPr lang="ru-RU" sz="2000" dirty="0" smtClean="0"/>
            </a:br>
            <a:r>
              <a:rPr lang="ru-RU" sz="2000" dirty="0" smtClean="0"/>
              <a:t>-    развлекательный </a:t>
            </a:r>
            <a:r>
              <a:rPr lang="ru-RU" sz="2000" dirty="0" err="1" smtClean="0"/>
              <a:t>когно</a:t>
            </a:r>
            <a:r>
              <a:rPr lang="ru-RU" sz="2000" dirty="0" smtClean="0"/>
              <a:t>-центр,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2000" dirty="0" smtClean="0"/>
              <a:t>интерактивная игра «нано-манипулятор»,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2000" dirty="0" smtClean="0"/>
              <a:t>промышленный и научный туризм,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2000" dirty="0" smtClean="0"/>
              <a:t>живые и интерактивные лекции о будущем,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ru-RU" sz="2000" dirty="0" smtClean="0"/>
              <a:t>музеи будущего.</a:t>
            </a:r>
          </a:p>
        </p:txBody>
      </p:sp>
      <p:pic>
        <p:nvPicPr>
          <p:cNvPr id="1026" name="Picture 2" descr="http://larevolution.ru/uploads/posts/2012-05/1337256592_400px-oer-weimarer_musen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3" y="4302199"/>
            <a:ext cx="2582571" cy="22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r3d.ru/upload/iblock/ee3/lu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18396"/>
          <a:stretch/>
        </p:blipFill>
        <p:spPr bwMode="auto">
          <a:xfrm>
            <a:off x="6062783" y="3140968"/>
            <a:ext cx="29737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3.gstatic.com/images?q=tbn:ANd9GcTm9h9ix7o_2Pj27ckSyB7N8vOai19uAAcn6jkgSJiASCEnnoUJgXCzj60w5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5" y="3792065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newsland.ru/news_images/916/big_9163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05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Фактор трудового высвобождения в 21 веке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9512" y="1484313"/>
            <a:ext cx="875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dirty="0"/>
              <a:t>Всеобщая автоматизация труда это уже не социальные мечты</a:t>
            </a:r>
            <a:r>
              <a:rPr lang="ru-RU" dirty="0" smtClean="0"/>
              <a:t>, а </a:t>
            </a:r>
            <a:r>
              <a:rPr lang="ru-RU" dirty="0"/>
              <a:t>жизненная необходимость в 21 веке. </a:t>
            </a:r>
            <a:r>
              <a:rPr lang="ru-RU" dirty="0" smtClean="0"/>
              <a:t>Однако </a:t>
            </a:r>
            <a:r>
              <a:rPr lang="ru-RU" dirty="0"/>
              <a:t>до общества всеобщего благоденствия еще далеко.</a:t>
            </a:r>
          </a:p>
        </p:txBody>
      </p:sp>
      <p:sp>
        <p:nvSpPr>
          <p:cNvPr id="5" name="Овал 4"/>
          <p:cNvSpPr/>
          <p:nvPr/>
        </p:nvSpPr>
        <p:spPr>
          <a:xfrm>
            <a:off x="7434263" y="0"/>
            <a:ext cx="1709737" cy="1116013"/>
          </a:xfrm>
          <a:prstGeom prst="ellipse">
            <a:avLst/>
          </a:prstGeom>
          <a:gradFill>
            <a:gsLst>
              <a:gs pos="0">
                <a:srgbClr val="00B05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ЧЕГО?</a:t>
            </a:r>
          </a:p>
        </p:txBody>
      </p:sp>
      <p:pic>
        <p:nvPicPr>
          <p:cNvPr id="15366" name="Picture 4" descr="РОБОТИЗИРОВАННАЯ ЛИНИЯ СБОРКИ, управляемая компьютером и запрограммированная на производство около 3000 сварных швов на корпусе каждого автомобиля, проходящего по конвейер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401888"/>
            <a:ext cx="28686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http://www.solidarnost.org/netcat_files/1171/1170/11_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408238"/>
            <a:ext cx="28416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1475656" y="4437063"/>
            <a:ext cx="676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00"/>
                </a:solidFill>
              </a:rPr>
              <a:t>Чем занять в 21 веке высвободившихся работников?</a:t>
            </a: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639763" y="4868863"/>
            <a:ext cx="8396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dirty="0"/>
              <a:t>ВЫХОД!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Стимулирование и поддержка творчества будущего </a:t>
            </a:r>
            <a:br>
              <a:rPr lang="ru-RU" dirty="0"/>
            </a:br>
            <a:r>
              <a:rPr lang="ru-RU" dirty="0"/>
              <a:t>во всех социально-демографических слоях общества?</a:t>
            </a:r>
          </a:p>
        </p:txBody>
      </p:sp>
      <p:pic>
        <p:nvPicPr>
          <p:cNvPr id="10" name="Picture 4" descr="http://pogoda.thaitrip.ru/pic/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9225"/>
            <a:ext cx="95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611188" y="5878513"/>
            <a:ext cx="84248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dirty="0"/>
              <a:t>Мы сами должны ответить на вопрос – в каком веке мы будем жить. </a:t>
            </a:r>
            <a:br>
              <a:rPr lang="ru-RU" dirty="0"/>
            </a:br>
            <a:r>
              <a:rPr lang="ru-RU" sz="2400" b="1" dirty="0">
                <a:solidFill>
                  <a:srgbClr val="0070C0"/>
                </a:solidFill>
              </a:rPr>
              <a:t>В новую Эпоху Возрождения или в новых Темных веках?</a:t>
            </a:r>
          </a:p>
        </p:txBody>
      </p:sp>
      <p:pic>
        <p:nvPicPr>
          <p:cNvPr id="3" name="Picture 14" descr="http://img05.slando.ru/images_slandoru/90944535_1_261x203_podsobniki-sinie-vorotnichki-mosk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97425"/>
            <a:ext cx="1200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8446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413000" y="1844675"/>
            <a:ext cx="532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Мы ЗА светлое БУДУЩЕЕ!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2484710" y="3906838"/>
            <a:ext cx="5327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schemeClr val="bg1"/>
                </a:solidFill>
              </a:rPr>
              <a:t>Мы ждем Ваших идей и </a:t>
            </a:r>
            <a:r>
              <a:rPr lang="ru-RU" sz="1400" dirty="0" smtClean="0">
                <a:solidFill>
                  <a:schemeClr val="bg1"/>
                </a:solidFill>
              </a:rPr>
              <a:t>деловых предложений</a:t>
            </a:r>
            <a:r>
              <a:rPr lang="ru-RU" sz="1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19138" y="6173788"/>
            <a:ext cx="237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/>
              <a:t>Российская Ассоциация футурологов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724525" y="6173788"/>
            <a:ext cx="295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dirty="0"/>
              <a:t>Российское </a:t>
            </a:r>
            <a:r>
              <a:rPr lang="ru-RU" sz="1400" dirty="0" err="1"/>
              <a:t>трансгуманистическое</a:t>
            </a:r>
            <a:r>
              <a:rPr lang="ru-RU" sz="1400" dirty="0"/>
              <a:t> движение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3708400" y="5805488"/>
            <a:ext cx="251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600" b="1">
                <a:hlinkClick r:id="rId3"/>
              </a:rPr>
              <a:t>Bio_vital@mail.ru</a:t>
            </a:r>
            <a:endParaRPr lang="en-US" sz="1600" b="1"/>
          </a:p>
          <a:p>
            <a:pPr eaLnBrk="1" hangingPunct="1"/>
            <a:r>
              <a:rPr lang="en-US" sz="1600" b="1"/>
              <a:t>+7 701 3838 924</a:t>
            </a:r>
            <a:endParaRPr lang="ru-RU" sz="1600" b="1"/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2474913" y="5229225"/>
            <a:ext cx="41767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1600" dirty="0">
                <a:hlinkClick r:id="rId4"/>
              </a:rPr>
              <a:t>www.futurologija.ru</a:t>
            </a:r>
            <a:endParaRPr lang="ru-RU" sz="1600" dirty="0"/>
          </a:p>
          <a:p>
            <a:pPr algn="ctr" eaLnBrk="1" hangingPunct="1"/>
            <a:r>
              <a:rPr lang="en-US" sz="1600" dirty="0">
                <a:hlinkClick r:id="rId5"/>
              </a:rPr>
              <a:t>www.transhumanism-russia.ru</a:t>
            </a:r>
            <a:endParaRPr lang="ru-RU" sz="1600" dirty="0"/>
          </a:p>
          <a:p>
            <a:pPr algn="ctr" eaLnBrk="1" hangingPunct="1"/>
            <a:endParaRPr lang="ru-RU" sz="1600" dirty="0"/>
          </a:p>
          <a:p>
            <a:pPr algn="ctr" eaLnBrk="1" hangingPunct="1"/>
            <a:endParaRPr lang="ru-RU" sz="1600" dirty="0"/>
          </a:p>
        </p:txBody>
      </p:sp>
      <p:pic>
        <p:nvPicPr>
          <p:cNvPr id="16394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6" r="13409"/>
          <a:stretch>
            <a:fillRect/>
          </a:stretch>
        </p:blipFill>
        <p:spPr bwMode="auto">
          <a:xfrm>
            <a:off x="1258888" y="5245100"/>
            <a:ext cx="13684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7875"/>
          <a:stretch>
            <a:fillRect/>
          </a:stretch>
        </p:blipFill>
        <p:spPr bwMode="auto">
          <a:xfrm>
            <a:off x="1903413" y="5329238"/>
            <a:ext cx="749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5108575"/>
            <a:ext cx="1104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059832" y="4849415"/>
            <a:ext cx="2951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dirty="0" smtClean="0"/>
              <a:t>Презентация доступна по адресам: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2893392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193160" y="3195072"/>
            <a:ext cx="1764704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ПОЧЕМУ?   </a:t>
            </a:r>
          </a:p>
        </p:txBody>
      </p:sp>
      <p:sp>
        <p:nvSpPr>
          <p:cNvPr id="8" name="Овал 7"/>
          <p:cNvSpPr/>
          <p:nvPr/>
        </p:nvSpPr>
        <p:spPr>
          <a:xfrm>
            <a:off x="468313" y="4419600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  <p:sp>
        <p:nvSpPr>
          <p:cNvPr id="10" name="Овал 9"/>
          <p:cNvSpPr/>
          <p:nvPr/>
        </p:nvSpPr>
        <p:spPr>
          <a:xfrm>
            <a:off x="233363" y="5600700"/>
            <a:ext cx="1711325" cy="1116013"/>
          </a:xfrm>
          <a:prstGeom prst="ellipse">
            <a:avLst/>
          </a:prstGeom>
          <a:gradFill>
            <a:gsLst>
              <a:gs pos="0">
                <a:srgbClr val="00B05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ДЛЯ ЧЕГО?</a:t>
            </a:r>
          </a:p>
        </p:txBody>
      </p:sp>
      <p:sp>
        <p:nvSpPr>
          <p:cNvPr id="3080" name="Заголовок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Креативный класс Казахстана в 21-ом веке -</a:t>
            </a:r>
            <a:br>
              <a:rPr lang="ru-RU" sz="2800" smtClean="0"/>
            </a:br>
            <a:r>
              <a:rPr lang="ru-RU" sz="2800" smtClean="0"/>
              <a:t>ПОСТАНОВКА ВОПРОСОВ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909507" y="836712"/>
          <a:ext cx="4824536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8" name="Picture 4" descr="http://pogoda.thaitrip.ru/pic/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49325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0" grpId="0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6778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Мышление и творчество – взгляд из ПРОШЛОГО</a:t>
            </a:r>
            <a:endParaRPr lang="ru-RU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755650" y="1412776"/>
            <a:ext cx="352901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900" i="1" dirty="0"/>
              <a:t>За горами, за лесами,</a:t>
            </a:r>
          </a:p>
          <a:p>
            <a:pPr eaLnBrk="1" hangingPunct="1"/>
            <a:r>
              <a:rPr lang="ru-RU" sz="1900" i="1" dirty="0"/>
              <a:t>За широкими морями, </a:t>
            </a:r>
            <a:br>
              <a:rPr lang="ru-RU" sz="1900" i="1" dirty="0"/>
            </a:br>
            <a:r>
              <a:rPr lang="ru-RU" sz="1900" i="1" dirty="0"/>
              <a:t>Не на небе – на земле</a:t>
            </a:r>
          </a:p>
          <a:p>
            <a:pPr eaLnBrk="1" hangingPunct="1"/>
            <a:r>
              <a:rPr lang="ru-RU" sz="1900" i="1" dirty="0"/>
              <a:t>Жил старик в одном селе.</a:t>
            </a:r>
          </a:p>
          <a:p>
            <a:pPr eaLnBrk="1" hangingPunct="1"/>
            <a:r>
              <a:rPr lang="ru-RU" sz="1900" i="1" dirty="0"/>
              <a:t>У старинушки три сына:</a:t>
            </a:r>
          </a:p>
          <a:p>
            <a:pPr eaLnBrk="1" hangingPunct="1"/>
            <a:r>
              <a:rPr lang="ru-RU" sz="1900" i="1" dirty="0"/>
              <a:t>СТАРШИЙ – умный был детина,</a:t>
            </a:r>
          </a:p>
          <a:p>
            <a:pPr eaLnBrk="1" hangingPunct="1"/>
            <a:r>
              <a:rPr lang="ru-RU" sz="1900" i="1" dirty="0"/>
              <a:t>СРЕДНИЙ сын и так и сяк,</a:t>
            </a:r>
          </a:p>
          <a:p>
            <a:pPr eaLnBrk="1" hangingPunct="1"/>
            <a:r>
              <a:rPr lang="ru-RU" sz="1900" i="1" dirty="0"/>
              <a:t>МЛАДШИЙ вовсе был дурак</a:t>
            </a:r>
          </a:p>
        </p:txBody>
      </p:sp>
      <p:pic>
        <p:nvPicPr>
          <p:cNvPr id="4100" name="Picture 2" descr="http://pereformat.ru/wp-content/uploads/2012/08/ivan-du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213"/>
            <a:ext cx="37449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8375" y="4062413"/>
            <a:ext cx="7104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dirty="0"/>
              <a:t>МЛАДШИЙ сын - в старинных сказках всегда главный ГЕРОЙ и его ДУРАЦКИЕ поступки нередко оборачиваются самыми разумными.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В чем посыл для человека БУДУЩЕГО?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900" y="4951413"/>
            <a:ext cx="7632700" cy="99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Может быть образ младшего сына это образ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МОЛОДЕЖИ, с ее энергией, энтузиазмом, поиском, творческой искрой? И именно сегодняшней молодежи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нужно передавать посыл формирования КРЕАТИВНОГО КЛАССА 21 ВЕКА.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79296" y="0"/>
            <a:ext cx="1764704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ПОЧЕМУ?   </a:t>
            </a: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213"/>
            <a:ext cx="539750" cy="32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484214"/>
            <a:ext cx="611187" cy="33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9675"/>
            <a:ext cx="5397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724275"/>
            <a:ext cx="61118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5805488"/>
            <a:ext cx="7285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/>
              <a:t>Именно КРЕАТИВНЫЙ КЛАСС должен стать двигателем прогресса, на пороге развития нового витка которого, невиданного по ожидающим нас трансформациям и вызовам  мы сейчас находимся.</a:t>
            </a:r>
          </a:p>
          <a:p>
            <a:pPr eaLnBrk="1" hangingPunct="1"/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6940550" cy="1143001"/>
          </a:xfrm>
        </p:spPr>
        <p:txBody>
          <a:bodyPr/>
          <a:lstStyle/>
          <a:p>
            <a:pPr eaLnBrk="1" hangingPunct="1"/>
            <a:r>
              <a:rPr lang="ru-RU" smtClean="0"/>
              <a:t>Креативный класс сегодня?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9759686" flipV="1">
            <a:off x="355600" y="6037263"/>
            <a:ext cx="3054350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8" descr="http://i.obozrevatel.ua/8/1225924/769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867025"/>
            <a:ext cx="2159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http://www.profi-forex.org/system/news/Sergej_Zverev_planiruet_svadbu_na_2000_gos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354138"/>
            <a:ext cx="12668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rot="16200000">
            <a:off x="2743200" y="4751388"/>
            <a:ext cx="973137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215620" flipV="1">
            <a:off x="3130550" y="3646488"/>
            <a:ext cx="30734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118225" y="3041650"/>
            <a:ext cx="715963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8596845" flipV="1">
            <a:off x="6542088" y="2111375"/>
            <a:ext cx="30734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30" name="Picture 2" descr="http://tuulik.org/images/stories/tima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921000"/>
            <a:ext cx="1550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http://www.russkoekino.ru/pic/brigada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355725"/>
            <a:ext cx="11652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1"/>
          <p:cNvSpPr txBox="1">
            <a:spLocks noChangeArrowheads="1"/>
          </p:cNvSpPr>
          <p:nvPr/>
        </p:nvSpPr>
        <p:spPr bwMode="auto">
          <a:xfrm>
            <a:off x="3708400" y="4073004"/>
            <a:ext cx="4043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dirty="0"/>
          </a:p>
          <a:p>
            <a:pPr eaLnBrk="1" hangingPunct="1">
              <a:buFont typeface="Arial" charset="0"/>
              <a:buChar char="•"/>
            </a:pPr>
            <a:r>
              <a:rPr lang="ru-RU" dirty="0"/>
              <a:t>Излишняя мода на власть</a:t>
            </a:r>
          </a:p>
          <a:p>
            <a:pPr eaLnBrk="1" hangingPunct="1">
              <a:buFont typeface="Arial" charset="0"/>
              <a:buChar char="•"/>
            </a:pPr>
            <a:r>
              <a:rPr lang="ru-RU" dirty="0"/>
              <a:t>Золотая молодежь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dirty="0" err="1"/>
              <a:t>гламур</a:t>
            </a:r>
            <a:endParaRPr lang="ru-RU" dirty="0"/>
          </a:p>
          <a:p>
            <a:pPr eaLnBrk="1" hangingPunct="1">
              <a:buFont typeface="Arial" charset="0"/>
              <a:buChar char="•"/>
            </a:pPr>
            <a:r>
              <a:rPr lang="ru-RU" dirty="0"/>
              <a:t>Общество потребления</a:t>
            </a:r>
          </a:p>
          <a:p>
            <a:pPr eaLnBrk="1" hangingPunct="1">
              <a:buFont typeface="Arial" charset="0"/>
              <a:buChar char="•"/>
            </a:pPr>
            <a:r>
              <a:rPr lang="ru-RU" dirty="0"/>
              <a:t>Демонстрационный нигилизм</a:t>
            </a:r>
          </a:p>
          <a:p>
            <a:pPr eaLnBrk="1" hangingPunct="1">
              <a:buFont typeface="Arial" charset="0"/>
              <a:buChar char="•"/>
            </a:pPr>
            <a:r>
              <a:rPr lang="ru-RU" dirty="0" smtClean="0"/>
              <a:t>Вседозволенность</a:t>
            </a:r>
            <a:endParaRPr lang="ru-RU" dirty="0"/>
          </a:p>
          <a:p>
            <a:pPr eaLnBrk="1" hangingPunct="1">
              <a:buFont typeface="Arial" charset="0"/>
              <a:buChar char="•"/>
            </a:pPr>
            <a:r>
              <a:rPr lang="ru-RU" dirty="0"/>
              <a:t>Протест против всего</a:t>
            </a:r>
          </a:p>
          <a:p>
            <a:pPr eaLnBrk="1" hangingPunct="1">
              <a:buFont typeface="Arial" charset="0"/>
              <a:buChar char="•"/>
            </a:pPr>
            <a:r>
              <a:rPr lang="ru-RU" dirty="0"/>
              <a:t>Страх перед будущим</a:t>
            </a:r>
          </a:p>
        </p:txBody>
      </p:sp>
      <p:pic>
        <p:nvPicPr>
          <p:cNvPr id="2054" name="Picture 6" descr="http://img0.liveinternet.ru/images/attach/c/1/49/804/49804260_flashsmi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8" t="5621" r="22137" b="17706"/>
          <a:stretch>
            <a:fillRect/>
          </a:stretch>
        </p:blipFill>
        <p:spPr bwMode="auto">
          <a:xfrm>
            <a:off x="7092950" y="4365625"/>
            <a:ext cx="18843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7379296" y="0"/>
            <a:ext cx="1764704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ПОЧЕМУ?   </a:t>
            </a:r>
          </a:p>
        </p:txBody>
      </p:sp>
      <p:pic>
        <p:nvPicPr>
          <p:cNvPr id="5137" name="Picture 2" descr="http://t0.gstatic.com/images?q=tbn:ANd9GcRa5JkE8bOt2LMm2vfEEAsDIB0zkmKo819-KUspGVxslqdmq_3c3O98sD_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68425"/>
            <a:ext cx="1939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4" descr="http://img.gazeta.ru/files3/217/4686217/Pussy_Riot-pic4-452x302-100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378325"/>
            <a:ext cx="2276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6" descr="http://i.telegraph.co.uk/multimedia/archive/01374/g20-protests2_1374149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347788"/>
            <a:ext cx="22764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8" descr="http://www.shenci.ru/wp-content/uploads/2010/10/Izobili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41438"/>
            <a:ext cx="11255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9759686" flipV="1">
            <a:off x="-166688" y="5572125"/>
            <a:ext cx="3054351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12" descr="http://www.timashevsk.ru/files/images/%D0%9F%D0%B5%D1%80%D0%B2%D0%B0%D1%8F%20%D0%BA%D1%83%D0%B1%D0%B0%D0%BD%D1%81%D0%BA%D0%B0%D1%8F%20%D1%88%D0%BA%D0%BE%D0%BB%D0%B0%20%D0%B8%D0%BD%D0%BD%D0%BE%D0%B2%D0%B0%D1%82%D0%BE%D1%80%D0%BE%D0%B2_1009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222625"/>
            <a:ext cx="29146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rot="16200000">
            <a:off x="2220913" y="4286250"/>
            <a:ext cx="97313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453170" flipV="1">
            <a:off x="2608263" y="3275013"/>
            <a:ext cx="30734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5622925" y="2773363"/>
            <a:ext cx="715963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8225827" flipV="1">
            <a:off x="5943600" y="1731963"/>
            <a:ext cx="30734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2" name="Picture 4" descr="http://www.mikogo.ru/wp-content/uploads/2010/03/udalennaja-rab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947863"/>
            <a:ext cx="15716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 descr="http://menupnz.ru/files/image/menupnz_crowd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716338"/>
            <a:ext cx="25812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http://www.tpp-rb.ru/upload/tpprb/922576/n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307013"/>
            <a:ext cx="21193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http://alltalants.ru/wp-content/gallery/1/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072188"/>
            <a:ext cx="10699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Box 1"/>
          <p:cNvSpPr txBox="1">
            <a:spLocks noChangeArrowheads="1"/>
          </p:cNvSpPr>
          <p:nvPr/>
        </p:nvSpPr>
        <p:spPr bwMode="auto">
          <a:xfrm>
            <a:off x="2019300" y="1363663"/>
            <a:ext cx="34702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Развитие детского творчества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Свобода слова и искусства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Смелый взгляд в БУДУЩЕЕ</a:t>
            </a: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ru-RU"/>
              <a:t>Сверхзадачи и цели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Краудсорсинг и Интеграция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Удаленная работа и образование</a:t>
            </a:r>
          </a:p>
        </p:txBody>
      </p:sp>
      <p:pic>
        <p:nvPicPr>
          <p:cNvPr id="1036" name="Picture 12" descr="http://www.life-is-good.org/wp-content/uploads/2010/10/smi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12888"/>
            <a:ext cx="1604962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http://www.asfera.info/files/Fck/file/Culturen/concert_big_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4" t="-20222" r="47324" b="20222"/>
          <a:stretch>
            <a:fillRect/>
          </a:stretch>
        </p:blipFill>
        <p:spPr bwMode="auto">
          <a:xfrm>
            <a:off x="2144713" y="4719638"/>
            <a:ext cx="307816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http://www.izcity.com/lib/2003/12/18/2345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5337175"/>
            <a:ext cx="13160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379296" y="0"/>
            <a:ext cx="1764704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ПОЧЕМУ?   </a:t>
            </a:r>
          </a:p>
        </p:txBody>
      </p:sp>
      <p:sp>
        <p:nvSpPr>
          <p:cNvPr id="6163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6940550" cy="1143001"/>
          </a:xfrm>
        </p:spPr>
        <p:txBody>
          <a:bodyPr/>
          <a:lstStyle/>
          <a:p>
            <a:pPr eaLnBrk="1" hangingPunct="1"/>
            <a:r>
              <a:rPr lang="ru-RU" smtClean="0"/>
              <a:t>Креативный класс сегодня!</a:t>
            </a:r>
          </a:p>
        </p:txBody>
      </p:sp>
      <p:pic>
        <p:nvPicPr>
          <p:cNvPr id="616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5594350"/>
            <a:ext cx="1925637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4450"/>
            <a:ext cx="6788150" cy="114300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Влияние креативного класса на социально-экономическое развитие 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468313" y="5661025"/>
            <a:ext cx="8424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/>
              <a:t>                                                        Около 38 млн. чел в США, 30%, принадлежит к этому классу. </a:t>
            </a:r>
            <a:br>
              <a:rPr lang="ru-RU" sz="1600"/>
            </a:br>
            <a:r>
              <a:rPr lang="ru-RU" sz="1600"/>
              <a:t>Это люди, занятые в научной и технической сфере, дизайне, образовании, искусстве, музыке и индустрии развлечений, их функция заключается в создании новых идей, новых технологий и нового креативного содержания. </a:t>
            </a:r>
            <a:endParaRPr lang="ru-RU" sz="1600" b="1"/>
          </a:p>
        </p:txBody>
      </p:sp>
      <p:sp>
        <p:nvSpPr>
          <p:cNvPr id="8" name="Овал 7"/>
          <p:cNvSpPr/>
          <p:nvPr/>
        </p:nvSpPr>
        <p:spPr>
          <a:xfrm>
            <a:off x="7379296" y="0"/>
            <a:ext cx="1764704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ПОЧЕМУ?  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-1429" y="1247274"/>
          <a:ext cx="9144000" cy="418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250825" y="1001713"/>
            <a:ext cx="907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/>
              <a:t>Структура малого и среднего предпринимательства по данным статистики, 201</a:t>
            </a:r>
            <a:r>
              <a:rPr lang="en-US" sz="1600"/>
              <a:t>1</a:t>
            </a:r>
            <a:r>
              <a:rPr lang="ru-RU" sz="1600"/>
              <a:t> г:</a:t>
            </a:r>
          </a:p>
        </p:txBody>
      </p:sp>
      <p:sp>
        <p:nvSpPr>
          <p:cNvPr id="7177" name="TextBox 4"/>
          <p:cNvSpPr txBox="1">
            <a:spLocks noChangeArrowheads="1"/>
          </p:cNvSpPr>
          <p:nvPr/>
        </p:nvSpPr>
        <p:spPr bwMode="auto">
          <a:xfrm>
            <a:off x="3492500" y="6446838"/>
            <a:ext cx="2916238" cy="3397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/>
              <a:t>У нас его даже не учитывают…</a:t>
            </a:r>
          </a:p>
        </p:txBody>
      </p:sp>
      <p:sp>
        <p:nvSpPr>
          <p:cNvPr id="7178" name="TextBox 5"/>
          <p:cNvSpPr txBox="1">
            <a:spLocks noChangeArrowheads="1"/>
          </p:cNvSpPr>
          <p:nvPr/>
        </p:nvSpPr>
        <p:spPr bwMode="auto">
          <a:xfrm>
            <a:off x="500063" y="5634038"/>
            <a:ext cx="2614612" cy="338137"/>
          </a:xfrm>
          <a:prstGeom prst="rect">
            <a:avLst/>
          </a:prstGeom>
          <a:solidFill>
            <a:srgbClr val="0D9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/>
              <a:t>СИНЕЕ – креативный класс.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6810" r="3398" b="1823"/>
          <a:stretch>
            <a:fillRect/>
          </a:stretch>
        </p:blipFill>
        <p:spPr bwMode="auto">
          <a:xfrm>
            <a:off x="1801366" y="4211638"/>
            <a:ext cx="29146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736600" y="115888"/>
            <a:ext cx="6788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400" dirty="0"/>
              <a:t>Казахстан вчера и сегодня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536" y="3482975"/>
            <a:ext cx="2674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dirty="0"/>
              <a:t>Н.А. Назарбаев – главный драйвер креатива в Республике за последние 20 лет!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79296" y="0"/>
            <a:ext cx="1764704" cy="1008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ПОЧЕМУ?   </a:t>
            </a:r>
          </a:p>
        </p:txBody>
      </p:sp>
      <p:pic>
        <p:nvPicPr>
          <p:cNvPr id="3076" name="Picture 4" descr="http://www.quorum.kz/user_uploads/news/28042012124558/images/28042012124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8575"/>
            <a:ext cx="2155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70240" y="6130925"/>
            <a:ext cx="247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dirty="0"/>
              <a:t>Модель креативного класса в Казахстане завтра?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88914" y="6093296"/>
            <a:ext cx="247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dirty="0"/>
              <a:t>Модель креативного класса в Казахстане сегодня?</a:t>
            </a:r>
          </a:p>
        </p:txBody>
      </p:sp>
      <p:pic>
        <p:nvPicPr>
          <p:cNvPr id="1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86" y="1298575"/>
            <a:ext cx="146526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73" y="2317750"/>
            <a:ext cx="1438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99336" y="981075"/>
            <a:ext cx="1100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dirty="0"/>
              <a:t>вчера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21761" y="1003300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dirty="0"/>
              <a:t>сегодня</a:t>
            </a:r>
          </a:p>
        </p:txBody>
      </p:sp>
      <p:pic>
        <p:nvPicPr>
          <p:cNvPr id="8212" name="Picture 20" descr="http://upload.wikimedia.org/wikipedia/commons/thumb/7/7f/Kabinetskaya.jpg/250px-Kabinetskay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1" y="2317750"/>
            <a:ext cx="15113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http://primamedia.ru/f/big/137/1365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1" y="1268413"/>
            <a:ext cx="1511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1638"/>
            <a:ext cx="2893939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tengrinews.kz/userdata/news/news_223890/thumb_b/photo_7186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 t="3671" r="32585" b="6269"/>
          <a:stretch/>
        </p:blipFill>
        <p:spPr bwMode="auto">
          <a:xfrm>
            <a:off x="3564072" y="2492896"/>
            <a:ext cx="1800016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9776"/>
            <a:ext cx="72012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4400" dirty="0"/>
              <a:t>Модель креативного класса в </a:t>
            </a:r>
            <a:r>
              <a:rPr lang="ru-RU" sz="4400" dirty="0" smtClean="0"/>
              <a:t>Казахстане</a:t>
            </a:r>
            <a:r>
              <a:rPr lang="en-US" sz="4400" dirty="0" smtClean="0"/>
              <a:t> </a:t>
            </a:r>
            <a:r>
              <a:rPr lang="ru-RU" sz="4400" dirty="0" smtClean="0"/>
              <a:t>завтра…</a:t>
            </a:r>
            <a:endParaRPr lang="ru-RU" sz="4400" dirty="0"/>
          </a:p>
        </p:txBody>
      </p:sp>
      <p:sp>
        <p:nvSpPr>
          <p:cNvPr id="6" name="Овал 5"/>
          <p:cNvSpPr/>
          <p:nvPr/>
        </p:nvSpPr>
        <p:spPr>
          <a:xfrm>
            <a:off x="7329488" y="-4763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51" y="1628800"/>
            <a:ext cx="3188965" cy="226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67" y="1597149"/>
            <a:ext cx="3157817" cy="226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46" y="4077072"/>
            <a:ext cx="3188965" cy="226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7751" y="3861048"/>
            <a:ext cx="3188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Формирование сверху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97167" y="3861048"/>
            <a:ext cx="3157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Точки социального роста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04346" y="6309320"/>
            <a:ext cx="3188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Нацеленность на молодежь</a:t>
            </a:r>
            <a:endParaRPr lang="ru-RU" b="1" dirty="0"/>
          </a:p>
        </p:txBody>
      </p:sp>
      <p:pic>
        <p:nvPicPr>
          <p:cNvPr id="2058" name="Picture 10" descr="http://unit74.ru/wp-content/images/question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06" y="46531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unit74.ru/wp-content/images/question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1428750" cy="1428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unit74.ru/wp-content/images/question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53" y="201472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0"/>
            <a:ext cx="72728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dirty="0" smtClean="0"/>
              <a:t>Новая информационная парадигма 21 века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7329488" y="-4763"/>
            <a:ext cx="1800225" cy="1008063"/>
          </a:xfrm>
          <a:prstGeom prst="ellipse">
            <a:avLst/>
          </a:prstGeom>
          <a:gradFill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КАК?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38189269"/>
              </p:ext>
            </p:extLst>
          </p:nvPr>
        </p:nvGraphicFramePr>
        <p:xfrm>
          <a:off x="395536" y="4221088"/>
          <a:ext cx="8568952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5661248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Старт проекта </a:t>
            </a:r>
            <a:r>
              <a:rPr lang="en-US" sz="1400" dirty="0" smtClean="0"/>
              <a:t>EXPO</a:t>
            </a:r>
            <a:r>
              <a:rPr lang="ru-RU" sz="1400" dirty="0" smtClean="0"/>
              <a:t> </a:t>
            </a:r>
            <a:r>
              <a:rPr lang="en-US" sz="1400" dirty="0" smtClean="0"/>
              <a:t>2017</a:t>
            </a:r>
            <a:r>
              <a:rPr lang="ru-RU" sz="1400" dirty="0" smtClean="0"/>
              <a:t>,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Новые инициативы в построении новой информационной парадигмы  21 века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5643825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Завершение построения сетевой </a:t>
            </a:r>
            <a:r>
              <a:rPr lang="en-US" sz="1400" dirty="0" smtClean="0"/>
              <a:t>IT </a:t>
            </a:r>
            <a:r>
              <a:rPr lang="ru-RU" sz="1400" dirty="0" smtClean="0"/>
              <a:t>платформы, наработка критической массы  информации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616536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Казахстан – международный </a:t>
            </a:r>
            <a:r>
              <a:rPr lang="ru-RU" sz="1400" dirty="0" err="1" smtClean="0"/>
              <a:t>знаниевый</a:t>
            </a:r>
            <a:r>
              <a:rPr lang="ru-RU" sz="1400" dirty="0" smtClean="0"/>
              <a:t> ХАБ для сценарного и вариативного прогнозирования устойчивого БУДУЩЕГО</a:t>
            </a:r>
            <a:endParaRPr lang="ru-RU" sz="1400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3707904" y="2348880"/>
            <a:ext cx="1584176" cy="1440160"/>
          </a:xfrm>
          <a:prstGeom prst="flowChartDecision">
            <a:avLst/>
          </a:prstGeom>
          <a:noFill/>
          <a:effectLst>
            <a:glow rad="774700">
              <a:schemeClr val="accent5">
                <a:satMod val="175000"/>
                <a:alpha val="2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4" idx="2"/>
            <a:endCxn id="4" idx="0"/>
          </p:cNvCxnSpPr>
          <p:nvPr/>
        </p:nvCxnSpPr>
        <p:spPr>
          <a:xfrm flipV="1">
            <a:off x="4499992" y="2348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1"/>
            <a:endCxn id="4" idx="3"/>
          </p:cNvCxnSpPr>
          <p:nvPr/>
        </p:nvCxnSpPr>
        <p:spPr>
          <a:xfrm>
            <a:off x="3707904" y="3068960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843808" y="1484784"/>
            <a:ext cx="3312368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004048" y="1700808"/>
            <a:ext cx="864096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0152" y="136457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Виртуальный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крауд-сорсинг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фандинг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форсайт</a:t>
            </a:r>
            <a:r>
              <a:rPr lang="ru-RU" dirty="0" smtClean="0"/>
              <a:t> и </a:t>
            </a:r>
            <a:br>
              <a:rPr lang="ru-RU" dirty="0" smtClean="0"/>
            </a:br>
            <a:r>
              <a:rPr lang="ru-RU" dirty="0" smtClean="0"/>
              <a:t>прогностика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004048" y="3501008"/>
            <a:ext cx="864096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365779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Этические коды, виртуальная </a:t>
            </a:r>
            <a:br>
              <a:rPr lang="ru-RU" dirty="0" smtClean="0"/>
            </a:br>
            <a:r>
              <a:rPr lang="ru-RU" dirty="0" smtClean="0"/>
              <a:t>демократия, </a:t>
            </a:r>
            <a:br>
              <a:rPr lang="ru-RU" dirty="0" smtClean="0"/>
            </a:br>
            <a:r>
              <a:rPr lang="ru-RU" dirty="0" smtClean="0"/>
              <a:t>свобода слова и доступа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3059832" y="1700808"/>
            <a:ext cx="873795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2108" y="1364575"/>
            <a:ext cx="334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Удаленное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образование</a:t>
            </a:r>
            <a:r>
              <a:rPr lang="en-US" dirty="0" smtClean="0"/>
              <a:t>,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просвещение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базы знаний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131840" y="3501008"/>
            <a:ext cx="801787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2108" y="365779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Набор, </a:t>
            </a:r>
            <a:br>
              <a:rPr lang="ru-RU" dirty="0" smtClean="0"/>
            </a:br>
            <a:r>
              <a:rPr lang="ru-RU" dirty="0" smtClean="0"/>
              <a:t>структурирование</a:t>
            </a:r>
            <a:br>
              <a:rPr lang="ru-RU" dirty="0" smtClean="0"/>
            </a:br>
            <a:r>
              <a:rPr lang="ru-RU" dirty="0" smtClean="0"/>
              <a:t>и менеджмент</a:t>
            </a:r>
            <a:br>
              <a:rPr lang="ru-RU" dirty="0" smtClean="0"/>
            </a:br>
            <a:r>
              <a:rPr lang="ru-RU" dirty="0" smtClean="0"/>
              <a:t>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6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668</Words>
  <Application>Microsoft Office PowerPoint</Application>
  <PresentationFormat>Экран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Креативный класс Казахстана в 21-ом веке – почему, как и для чего?</vt:lpstr>
      <vt:lpstr>Креативный класс Казахстана в 21-ом веке - ПОСТАНОВКА ВОПРОСОВ</vt:lpstr>
      <vt:lpstr>Мышление и творчество – взгляд из ПРОШЛОГО</vt:lpstr>
      <vt:lpstr>Креативный класс сегодня?</vt:lpstr>
      <vt:lpstr>Креативный класс сегодня!</vt:lpstr>
      <vt:lpstr>Презентация PowerPoint</vt:lpstr>
      <vt:lpstr>Презентация PowerPoint</vt:lpstr>
      <vt:lpstr>Презентация PowerPoint</vt:lpstr>
      <vt:lpstr>Презентация PowerPoint</vt:lpstr>
      <vt:lpstr>Краудсорсинг, интеграция, виртуализация – базис творчества в 21 веке</vt:lpstr>
      <vt:lpstr>Презентация PowerPoint</vt:lpstr>
      <vt:lpstr>Презентация PowerPoint</vt:lpstr>
      <vt:lpstr>Презентация PowerPoint</vt:lpstr>
      <vt:lpstr>ЛИПФРОГГИНГ  для нового креативного класса Казахстана, новое информационная парадигма 21 века, нацеленность на молодежь… </vt:lpstr>
      <vt:lpstr>Просвещение в 21 веке Живое, удаленное и интерактивное образование и просвещение</vt:lpstr>
      <vt:lpstr>Фактор трудового высвобождения в 21 веке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Креативный класс Казахстана в 21-ом веке – почему, как и для </dc:title>
  <dc:creator>-</dc:creator>
  <cp:lastModifiedBy>-</cp:lastModifiedBy>
  <cp:revision>157</cp:revision>
  <dcterms:created xsi:type="dcterms:W3CDTF">2012-11-19T06:28:08Z</dcterms:created>
  <dcterms:modified xsi:type="dcterms:W3CDTF">2013-05-18T18:11:33Z</dcterms:modified>
</cp:coreProperties>
</file>